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Nunito"/>
      <p:regular r:id="rId60"/>
      <p:bold r:id="rId61"/>
      <p:italic r:id="rId62"/>
      <p:boldItalic r:id="rId63"/>
    </p:embeddedFont>
    <p:embeddedFont>
      <p:font typeface="Old Standard TT"/>
      <p:regular r:id="rId64"/>
      <p:bold r:id="rId65"/>
      <p: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Nunito-italic.fntdata"/><Relationship Id="rId61" Type="http://schemas.openxmlformats.org/officeDocument/2006/relationships/font" Target="fonts/Nunito-bold.fntdata"/><Relationship Id="rId20" Type="http://schemas.openxmlformats.org/officeDocument/2006/relationships/slide" Target="slides/slide15.xml"/><Relationship Id="rId64" Type="http://schemas.openxmlformats.org/officeDocument/2006/relationships/font" Target="fonts/OldStandardTT-regular.fntdata"/><Relationship Id="rId63" Type="http://schemas.openxmlformats.org/officeDocument/2006/relationships/font" Target="fonts/Nunito-boldItalic.fntdata"/><Relationship Id="rId22" Type="http://schemas.openxmlformats.org/officeDocument/2006/relationships/slide" Target="slides/slide17.xml"/><Relationship Id="rId66" Type="http://schemas.openxmlformats.org/officeDocument/2006/relationships/font" Target="fonts/OldStandardTT-italic.fntdata"/><Relationship Id="rId21" Type="http://schemas.openxmlformats.org/officeDocument/2006/relationships/slide" Target="slides/slide16.xml"/><Relationship Id="rId65" Type="http://schemas.openxmlformats.org/officeDocument/2006/relationships/font" Target="fonts/OldStandardTT-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Nunito-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7cbca261a9_1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7cbca261a9_1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7cbca261a9_1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7cbca261a9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cbca261a9_1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7cbca261a9_1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cbca261a9_1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cbca261a9_1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7cbca261a9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7cbca261a9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7cbca261a9_1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7cbca261a9_1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cbca261a9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cbca261a9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7d16c5e28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7d16c5e28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d16c5e28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d16c5e28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d16c5e289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d16c5e289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7cbca261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7cbca261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d16c5e28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d16c5e289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d16c5e289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d16c5e289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d16c5e289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d16c5e28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d16c5e289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d16c5e289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d16c5e289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d16c5e289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d16c5e289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d16c5e289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d16c5e28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d16c5e28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d16c5e289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d16c5e289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7d16c5e289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7d16c5e28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7d16c5e289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7d16c5e289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cbca261a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cbca261a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7d16c5e289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7d16c5e289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7cbca261a9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7cbca261a9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7d66b4dfc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7d66b4dfc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d66b4dfc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d66b4dfc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cbca261a9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cbca261a9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7eb650061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7eb65006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7eb650061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7eb650061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7eb650061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7eb650061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7eb650061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7eb650061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7d66b4dfc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7d66b4dfc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7cbca261a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7cbca261a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7eb650061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7eb650061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7cbca261a9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7cbca261a9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eb650061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eb650061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eb650061f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eb650061f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eb650061f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7eb650061f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7eb650061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7eb650061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7eb650061f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7eb650061f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7d66b4dfc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7d66b4dfc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7d66b4dfc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7d66b4dfc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7d66b4df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7d66b4dfc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cbca261a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cbca261a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d66b4dfc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d66b4dfc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7d66b4dfc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7d66b4dfc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7d66b4dfc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7d66b4dfc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d66b4df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d66b4df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7cbca261a9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7cbca261a9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7cbca261a9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7cbca261a9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7cbca261a9_1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7cbca261a9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cbca261a9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cbca261a9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cbca261a9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cbca261a9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7.png"/><Relationship Id="rId5" Type="http://schemas.openxmlformats.org/officeDocument/2006/relationships/image" Target="../media/image16.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15.png"/><Relationship Id="rId5" Type="http://schemas.openxmlformats.org/officeDocument/2006/relationships/image" Target="../media/image29.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ppt/slides/slide3.xml"/><Relationship Id="rId5" Type="http://schemas.openxmlformats.org/officeDocument/2006/relationships/slide" Target="/ppt/slides/slide28.xml"/><Relationship Id="rId6" Type="http://schemas.openxmlformats.org/officeDocument/2006/relationships/image" Target="../media/image3.png"/><Relationship Id="rId7"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38.png"/><Relationship Id="rId5" Type="http://schemas.openxmlformats.org/officeDocument/2006/relationships/image" Target="../media/image41.png"/><Relationship Id="rId6"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35.png"/><Relationship Id="rId5" Type="http://schemas.openxmlformats.org/officeDocument/2006/relationships/image" Target="../media/image44.png"/><Relationship Id="rId6"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45.png"/><Relationship Id="rId7"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47.png"/><Relationship Id="rId5" Type="http://schemas.openxmlformats.org/officeDocument/2006/relationships/image" Target="../media/image58.png"/><Relationship Id="rId6"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 Id="rId4" Type="http://schemas.openxmlformats.org/officeDocument/2006/relationships/image" Target="../media/image53.png"/><Relationship Id="rId5" Type="http://schemas.openxmlformats.org/officeDocument/2006/relationships/image" Target="../media/image57.png"/><Relationship Id="rId6"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jp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1.png"/><Relationship Id="rId4" Type="http://schemas.openxmlformats.org/officeDocument/2006/relationships/image" Target="../media/image2.jpg"/></Relationships>
</file>

<file path=ppt/slides/_rels/slide31.xml.rels><?xml version="1.0" encoding="UTF-8" standalone="yes"?><Relationships xmlns="http://schemas.openxmlformats.org/package/2006/relationships"><Relationship Id="rId11" Type="http://schemas.openxmlformats.org/officeDocument/2006/relationships/slide" Target="/ppt/slides/slide39.xml"/><Relationship Id="rId10" Type="http://schemas.openxmlformats.org/officeDocument/2006/relationships/slide" Target="/ppt/slides/slide36.xml"/><Relationship Id="rId13" Type="http://schemas.openxmlformats.org/officeDocument/2006/relationships/slide" Target="/ppt/slides/slide47.xml"/><Relationship Id="rId12" Type="http://schemas.openxmlformats.org/officeDocument/2006/relationships/slide" Target="/ppt/slides/slide38.xml"/><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 Id="rId4" Type="http://schemas.openxmlformats.org/officeDocument/2006/relationships/slide" Target="/ppt/slides/slide3.xml"/><Relationship Id="rId9" Type="http://schemas.openxmlformats.org/officeDocument/2006/relationships/slide" Target="/ppt/slides/slide36.xml"/><Relationship Id="rId14" Type="http://schemas.openxmlformats.org/officeDocument/2006/relationships/slide" Target="/ppt/slides/slide48.xml"/><Relationship Id="rId5" Type="http://schemas.openxmlformats.org/officeDocument/2006/relationships/slide" Target="/ppt/slides/slide32.xml"/><Relationship Id="rId6" Type="http://schemas.openxmlformats.org/officeDocument/2006/relationships/slide" Target="/ppt/slides/slide33.xml"/><Relationship Id="rId7" Type="http://schemas.openxmlformats.org/officeDocument/2006/relationships/slide" Target="/ppt/slides/slide41.xml"/><Relationship Id="rId8" Type="http://schemas.openxmlformats.org/officeDocument/2006/relationships/slide" Target="/ppt/slides/slide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59.jpg"/><Relationship Id="rId5" Type="http://schemas.openxmlformats.org/officeDocument/2006/relationships/image" Target="../media/image62.jpg"/><Relationship Id="rId6" Type="http://schemas.openxmlformats.org/officeDocument/2006/relationships/image" Target="../media/image6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4.png"/><Relationship Id="rId4" Type="http://schemas.openxmlformats.org/officeDocument/2006/relationships/image" Target="../media/image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6.jpg"/><Relationship Id="rId4" Type="http://schemas.openxmlformats.org/officeDocument/2006/relationships/image" Target="../media/image70.png"/><Relationship Id="rId5" Type="http://schemas.openxmlformats.org/officeDocument/2006/relationships/image" Target="../media/image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5.jpg"/><Relationship Id="rId4" Type="http://schemas.openxmlformats.org/officeDocument/2006/relationships/image" Target="../media/image87.png"/><Relationship Id="rId5" Type="http://schemas.openxmlformats.org/officeDocument/2006/relationships/image" Target="../media/image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3.png"/><Relationship Id="rId4" Type="http://schemas.openxmlformats.org/officeDocument/2006/relationships/image" Target="../media/image74.jpg"/><Relationship Id="rId5" Type="http://schemas.openxmlformats.org/officeDocument/2006/relationships/image" Target="../media/image8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9.png"/><Relationship Id="rId4" Type="http://schemas.openxmlformats.org/officeDocument/2006/relationships/image" Target="../media/image2.jpg"/><Relationship Id="rId5" Type="http://schemas.openxmlformats.org/officeDocument/2006/relationships/image" Target="../media/image77.png"/><Relationship Id="rId6"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 Id="rId4" Type="http://schemas.openxmlformats.org/officeDocument/2006/relationships/image" Target="../media/image81.jpg"/><Relationship Id="rId5" Type="http://schemas.openxmlformats.org/officeDocument/2006/relationships/image" Target="../media/image83.jpg"/><Relationship Id="rId6" Type="http://schemas.openxmlformats.org/officeDocument/2006/relationships/image" Target="../media/image8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5.jpg"/><Relationship Id="rId4" Type="http://schemas.openxmlformats.org/officeDocument/2006/relationships/image" Target="../media/image65.png"/><Relationship Id="rId5"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6.jpg"/><Relationship Id="rId4" Type="http://schemas.openxmlformats.org/officeDocument/2006/relationships/image" Target="../media/image70.png"/><Relationship Id="rId5" Type="http://schemas.openxmlformats.org/officeDocument/2006/relationships/image" Target="../media/image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76.png"/><Relationship Id="rId5" Type="http://schemas.openxmlformats.org/officeDocument/2006/relationships/image" Target="../media/image7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90.jpg"/><Relationship Id="rId4" Type="http://schemas.openxmlformats.org/officeDocument/2006/relationships/image" Target="../media/image89.png"/><Relationship Id="rId5" Type="http://schemas.openxmlformats.org/officeDocument/2006/relationships/image" Target="../media/image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9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1.png"/><Relationship Id="rId4" Type="http://schemas.openxmlformats.org/officeDocument/2006/relationships/image" Target="../media/image2.jpg"/><Relationship Id="rId5" Type="http://schemas.openxmlformats.org/officeDocument/2006/relationships/image" Target="../media/image9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 Id="rId4" Type="http://schemas.openxmlformats.org/officeDocument/2006/relationships/image" Target="../media/image97.png"/><Relationship Id="rId5" Type="http://schemas.openxmlformats.org/officeDocument/2006/relationships/image" Target="../media/image9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slide" Target="/ppt/slides/slide50.xml"/><Relationship Id="rId4" Type="http://schemas.openxmlformats.org/officeDocument/2006/relationships/slide" Target="/ppt/slides/slide51.xml"/><Relationship Id="rId5" Type="http://schemas.openxmlformats.org/officeDocument/2006/relationships/slide" Target="/ppt/slides/slide52.xml"/><Relationship Id="rId6"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95.png"/><Relationship Id="rId4" Type="http://schemas.openxmlformats.org/officeDocument/2006/relationships/image" Target="../media/image2.jpg"/><Relationship Id="rId5" Type="http://schemas.openxmlformats.org/officeDocument/2006/relationships/image" Target="../media/image9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 Id="rId4" Type="http://schemas.openxmlformats.org/officeDocument/2006/relationships/image" Target="../media/image96.png"/><Relationship Id="rId5" Type="http://schemas.openxmlformats.org/officeDocument/2006/relationships/image" Target="../media/image98.jpg"/><Relationship Id="rId6" Type="http://schemas.openxmlformats.org/officeDocument/2006/relationships/image" Target="../media/image10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1.png"/><Relationship Id="rId4" Type="http://schemas.openxmlformats.org/officeDocument/2006/relationships/image" Target="../media/image2.jpg"/><Relationship Id="rId5" Type="http://schemas.openxmlformats.org/officeDocument/2006/relationships/image" Target="../media/image104.png"/><Relationship Id="rId6" Type="http://schemas.openxmlformats.org/officeDocument/2006/relationships/image" Target="../media/image10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02.jpg"/><Relationship Id="rId4"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5.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8.png"/><Relationship Id="rId5"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505050" y="1296525"/>
            <a:ext cx="8133900" cy="2338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sz="5000">
                <a:latin typeface="Impact"/>
                <a:ea typeface="Impact"/>
                <a:cs typeface="Impact"/>
                <a:sym typeface="Impact"/>
              </a:rPr>
              <a:t>Dynamics of Vehicles Project</a:t>
            </a:r>
            <a:endParaRPr sz="5000">
              <a:latin typeface="Impact"/>
              <a:ea typeface="Impact"/>
              <a:cs typeface="Impact"/>
              <a:sym typeface="Impact"/>
            </a:endParaRPr>
          </a:p>
          <a:p>
            <a:pPr indent="0" lvl="0" marL="0" rtl="0" algn="l">
              <a:spcBef>
                <a:spcPts val="0"/>
              </a:spcBef>
              <a:spcAft>
                <a:spcPts val="0"/>
              </a:spcAft>
              <a:buNone/>
            </a:pPr>
            <a:r>
              <a:rPr lang="it" sz="5000">
                <a:latin typeface="Impact"/>
                <a:ea typeface="Impact"/>
                <a:cs typeface="Impact"/>
                <a:sym typeface="Impact"/>
              </a:rPr>
              <a:t>              		         Team 2</a:t>
            </a:r>
            <a:endParaRPr sz="5000">
              <a:latin typeface="Impact"/>
              <a:ea typeface="Impact"/>
              <a:cs typeface="Impact"/>
              <a:sym typeface="Impact"/>
            </a:endParaRPr>
          </a:p>
        </p:txBody>
      </p:sp>
      <p:sp>
        <p:nvSpPr>
          <p:cNvPr id="129" name="Google Shape;129;p13"/>
          <p:cNvSpPr txBox="1"/>
          <p:nvPr>
            <p:ph idx="1" type="subTitle"/>
          </p:nvPr>
        </p:nvSpPr>
        <p:spPr>
          <a:xfrm>
            <a:off x="140700" y="3537375"/>
            <a:ext cx="4431300" cy="4332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i="1" lang="it">
                <a:latin typeface="Courier New"/>
                <a:ea typeface="Courier New"/>
                <a:cs typeface="Courier New"/>
                <a:sym typeface="Courier New"/>
              </a:rPr>
              <a:t>Students: </a:t>
            </a:r>
            <a:endParaRPr i="1">
              <a:latin typeface="Courier New"/>
              <a:ea typeface="Courier New"/>
              <a:cs typeface="Courier New"/>
              <a:sym typeface="Courier New"/>
            </a:endParaRPr>
          </a:p>
          <a:p>
            <a:pPr indent="0" lvl="0" marL="0" rtl="0" algn="ctr">
              <a:spcBef>
                <a:spcPts val="0"/>
              </a:spcBef>
              <a:spcAft>
                <a:spcPts val="0"/>
              </a:spcAft>
              <a:buNone/>
            </a:pPr>
            <a:r>
              <a:rPr i="1" lang="it">
                <a:latin typeface="Courier New"/>
                <a:ea typeface="Courier New"/>
                <a:cs typeface="Courier New"/>
                <a:sym typeface="Courier New"/>
              </a:rPr>
              <a:t>Vedovelli Daniele (231498), Cavalieri Nicolo’ (231202)</a:t>
            </a:r>
            <a:endParaRPr i="1">
              <a:latin typeface="Courier New"/>
              <a:ea typeface="Courier New"/>
              <a:cs typeface="Courier New"/>
              <a:sym typeface="Courier New"/>
            </a:endParaRPr>
          </a:p>
        </p:txBody>
      </p:sp>
      <p:pic>
        <p:nvPicPr>
          <p:cNvPr id="130" name="Google Shape;130;p13"/>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131" name="Google Shape;131;p13"/>
          <p:cNvSpPr txBox="1"/>
          <p:nvPr>
            <p:ph idx="1" type="subTitle"/>
          </p:nvPr>
        </p:nvSpPr>
        <p:spPr>
          <a:xfrm>
            <a:off x="5164675" y="3537375"/>
            <a:ext cx="4431300" cy="433200"/>
          </a:xfrm>
          <a:prstGeom prst="rect">
            <a:avLst/>
          </a:prstGeom>
        </p:spPr>
        <p:txBody>
          <a:bodyPr anchorCtr="0" anchor="t" bIns="91425" lIns="91425" spcFirstLastPara="1" rIns="91425" wrap="square" tIns="91425">
            <a:normAutofit fontScale="62500" lnSpcReduction="20000"/>
          </a:bodyPr>
          <a:lstStyle/>
          <a:p>
            <a:pPr indent="0" lvl="0" marL="0" rtl="0" algn="ctr">
              <a:spcBef>
                <a:spcPts val="0"/>
              </a:spcBef>
              <a:spcAft>
                <a:spcPts val="0"/>
              </a:spcAft>
              <a:buNone/>
            </a:pPr>
            <a:r>
              <a:rPr i="1" lang="it">
                <a:latin typeface="Courier New"/>
                <a:ea typeface="Courier New"/>
                <a:cs typeface="Courier New"/>
                <a:sym typeface="Courier New"/>
              </a:rPr>
              <a:t>Supervisors</a:t>
            </a:r>
            <a:r>
              <a:rPr i="1" lang="it">
                <a:latin typeface="Courier New"/>
                <a:ea typeface="Courier New"/>
                <a:cs typeface="Courier New"/>
                <a:sym typeface="Courier New"/>
              </a:rPr>
              <a:t>:</a:t>
            </a:r>
            <a:endParaRPr i="1">
              <a:latin typeface="Courier New"/>
              <a:ea typeface="Courier New"/>
              <a:cs typeface="Courier New"/>
              <a:sym typeface="Courier New"/>
            </a:endParaRPr>
          </a:p>
          <a:p>
            <a:pPr indent="0" lvl="0" marL="0" rtl="0" algn="ctr">
              <a:spcBef>
                <a:spcPts val="0"/>
              </a:spcBef>
              <a:spcAft>
                <a:spcPts val="0"/>
              </a:spcAft>
              <a:buNone/>
            </a:pPr>
            <a:r>
              <a:rPr i="1" lang="it">
                <a:latin typeface="Courier New"/>
                <a:ea typeface="Courier New"/>
                <a:cs typeface="Courier New"/>
                <a:sym typeface="Courier New"/>
              </a:rPr>
              <a:t> Biral Francesco, Taddei Sebastiano</a:t>
            </a:r>
            <a:endParaRPr i="1">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819150" y="2550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F</a:t>
            </a:r>
            <a:r>
              <a:rPr lang="it">
                <a:latin typeface="Old Standard TT"/>
                <a:ea typeface="Old Standard TT"/>
                <a:cs typeface="Old Standard TT"/>
                <a:sym typeface="Old Standard TT"/>
              </a:rPr>
              <a:t>itted tyre coefficients for MF96</a:t>
            </a:r>
            <a:endParaRPr>
              <a:latin typeface="Old Standard TT"/>
              <a:ea typeface="Old Standard TT"/>
              <a:cs typeface="Old Standard TT"/>
              <a:sym typeface="Old Standard TT"/>
            </a:endParaRPr>
          </a:p>
        </p:txBody>
      </p:sp>
      <p:pic>
        <p:nvPicPr>
          <p:cNvPr id="205" name="Google Shape;205;p22"/>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06" name="Google Shape;206;p22"/>
          <p:cNvPicPr preferRelativeResize="0"/>
          <p:nvPr/>
        </p:nvPicPr>
        <p:blipFill>
          <a:blip r:embed="rId4">
            <a:alphaModFix/>
          </a:blip>
          <a:stretch>
            <a:fillRect/>
          </a:stretch>
        </p:blipFill>
        <p:spPr>
          <a:xfrm>
            <a:off x="2752725" y="2705100"/>
            <a:ext cx="3333750" cy="504825"/>
          </a:xfrm>
          <a:prstGeom prst="rect">
            <a:avLst/>
          </a:prstGeom>
          <a:noFill/>
          <a:ln>
            <a:noFill/>
          </a:ln>
        </p:spPr>
      </p:pic>
      <p:sp>
        <p:nvSpPr>
          <p:cNvPr id="207" name="Google Shape;207;p22"/>
          <p:cNvSpPr/>
          <p:nvPr/>
        </p:nvSpPr>
        <p:spPr>
          <a:xfrm>
            <a:off x="2700300" y="2490730"/>
            <a:ext cx="3438600" cy="831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txBox="1"/>
          <p:nvPr/>
        </p:nvSpPr>
        <p:spPr>
          <a:xfrm>
            <a:off x="1590675" y="1285875"/>
            <a:ext cx="5486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All the coefficients for each case will be shown in the next slides together with some statistical factor such as </a:t>
            </a:r>
            <a:r>
              <a:rPr i="1" lang="it">
                <a:latin typeface="Old Standard TT"/>
                <a:ea typeface="Old Standard TT"/>
                <a:cs typeface="Old Standard TT"/>
                <a:sym typeface="Old Standard TT"/>
              </a:rPr>
              <a:t>R^2</a:t>
            </a:r>
            <a:r>
              <a:rPr lang="it">
                <a:latin typeface="Old Standard TT"/>
                <a:ea typeface="Old Standard TT"/>
                <a:cs typeface="Old Standard TT"/>
                <a:sym typeface="Old Standard TT"/>
              </a:rPr>
              <a:t> and </a:t>
            </a:r>
            <a:r>
              <a:rPr i="1" lang="it">
                <a:latin typeface="Old Standard TT"/>
                <a:ea typeface="Old Standard TT"/>
                <a:cs typeface="Old Standard TT"/>
                <a:sym typeface="Old Standard TT"/>
              </a:rPr>
              <a:t>Root Mean Square Error</a:t>
            </a:r>
            <a:r>
              <a:rPr lang="it">
                <a:latin typeface="Old Standard TT"/>
                <a:ea typeface="Old Standard TT"/>
                <a:cs typeface="Old Standard TT"/>
                <a:sym typeface="Old Standard TT"/>
              </a:rPr>
              <a:t> and the relative plots. </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1019175" y="3217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Pure Longitudinal Force</a:t>
            </a:r>
            <a:endParaRPr>
              <a:latin typeface="Old Standard TT"/>
              <a:ea typeface="Old Standard TT"/>
              <a:cs typeface="Old Standard TT"/>
              <a:sym typeface="Old Standard TT"/>
            </a:endParaRPr>
          </a:p>
        </p:txBody>
      </p:sp>
      <p:pic>
        <p:nvPicPr>
          <p:cNvPr id="214" name="Google Shape;214;p23"/>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15" name="Google Shape;215;p23"/>
          <p:cNvPicPr preferRelativeResize="0"/>
          <p:nvPr/>
        </p:nvPicPr>
        <p:blipFill>
          <a:blip r:embed="rId4">
            <a:alphaModFix/>
          </a:blip>
          <a:stretch>
            <a:fillRect/>
          </a:stretch>
        </p:blipFill>
        <p:spPr>
          <a:xfrm>
            <a:off x="1525147" y="1019172"/>
            <a:ext cx="6493775" cy="1081100"/>
          </a:xfrm>
          <a:prstGeom prst="rect">
            <a:avLst/>
          </a:prstGeom>
          <a:noFill/>
          <a:ln>
            <a:noFill/>
          </a:ln>
        </p:spPr>
      </p:pic>
      <p:pic>
        <p:nvPicPr>
          <p:cNvPr id="216" name="Google Shape;216;p23"/>
          <p:cNvPicPr preferRelativeResize="0"/>
          <p:nvPr/>
        </p:nvPicPr>
        <p:blipFill>
          <a:blip r:embed="rId5">
            <a:alphaModFix/>
          </a:blip>
          <a:stretch>
            <a:fillRect/>
          </a:stretch>
        </p:blipFill>
        <p:spPr>
          <a:xfrm>
            <a:off x="333375" y="2193822"/>
            <a:ext cx="4835333" cy="2586028"/>
          </a:xfrm>
          <a:prstGeom prst="rect">
            <a:avLst/>
          </a:prstGeom>
          <a:noFill/>
          <a:ln>
            <a:noFill/>
          </a:ln>
        </p:spPr>
      </p:pic>
      <p:pic>
        <p:nvPicPr>
          <p:cNvPr id="217" name="Google Shape;217;p23"/>
          <p:cNvPicPr preferRelativeResize="0"/>
          <p:nvPr/>
        </p:nvPicPr>
        <p:blipFill>
          <a:blip r:embed="rId6">
            <a:alphaModFix/>
          </a:blip>
          <a:stretch>
            <a:fillRect/>
          </a:stretch>
        </p:blipFill>
        <p:spPr>
          <a:xfrm>
            <a:off x="5829300" y="3246813"/>
            <a:ext cx="2600325" cy="480050"/>
          </a:xfrm>
          <a:prstGeom prst="rect">
            <a:avLst/>
          </a:prstGeom>
          <a:noFill/>
          <a:ln>
            <a:noFill/>
          </a:ln>
        </p:spPr>
      </p:pic>
      <p:sp>
        <p:nvSpPr>
          <p:cNvPr id="218" name="Google Shape;218;p23"/>
          <p:cNvSpPr/>
          <p:nvPr/>
        </p:nvSpPr>
        <p:spPr>
          <a:xfrm>
            <a:off x="5762625" y="3257550"/>
            <a:ext cx="2667000" cy="552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5762550" y="2435350"/>
            <a:ext cx="3083700" cy="476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txBox="1"/>
          <p:nvPr/>
        </p:nvSpPr>
        <p:spPr>
          <a:xfrm>
            <a:off x="5762550" y="2435350"/>
            <a:ext cx="32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Fz0 = 220 [N] (nominal vertical load)</a:t>
            </a:r>
            <a:endParaRPr>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819150" y="4360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Pure Longitudinal Force (vertical load change)</a:t>
            </a:r>
            <a:endParaRPr/>
          </a:p>
        </p:txBody>
      </p:sp>
      <p:pic>
        <p:nvPicPr>
          <p:cNvPr id="226" name="Google Shape;226;p24"/>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27" name="Google Shape;227;p24"/>
          <p:cNvPicPr preferRelativeResize="0"/>
          <p:nvPr/>
        </p:nvPicPr>
        <p:blipFill>
          <a:blip r:embed="rId4">
            <a:alphaModFix/>
          </a:blip>
          <a:stretch>
            <a:fillRect/>
          </a:stretch>
        </p:blipFill>
        <p:spPr>
          <a:xfrm>
            <a:off x="1608750" y="1075350"/>
            <a:ext cx="6076425" cy="1096350"/>
          </a:xfrm>
          <a:prstGeom prst="rect">
            <a:avLst/>
          </a:prstGeom>
          <a:noFill/>
          <a:ln>
            <a:noFill/>
          </a:ln>
        </p:spPr>
      </p:pic>
      <p:pic>
        <p:nvPicPr>
          <p:cNvPr id="228" name="Google Shape;228;p24"/>
          <p:cNvPicPr preferRelativeResize="0"/>
          <p:nvPr/>
        </p:nvPicPr>
        <p:blipFill>
          <a:blip r:embed="rId5">
            <a:alphaModFix/>
          </a:blip>
          <a:stretch>
            <a:fillRect/>
          </a:stretch>
        </p:blipFill>
        <p:spPr>
          <a:xfrm>
            <a:off x="404821" y="2099475"/>
            <a:ext cx="4891074" cy="2586825"/>
          </a:xfrm>
          <a:prstGeom prst="rect">
            <a:avLst/>
          </a:prstGeom>
          <a:noFill/>
          <a:ln>
            <a:noFill/>
          </a:ln>
        </p:spPr>
      </p:pic>
      <p:sp>
        <p:nvSpPr>
          <p:cNvPr id="229" name="Google Shape;229;p24"/>
          <p:cNvSpPr/>
          <p:nvPr/>
        </p:nvSpPr>
        <p:spPr>
          <a:xfrm>
            <a:off x="5600700" y="3219463"/>
            <a:ext cx="2733600" cy="6573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4"/>
          <p:cNvPicPr preferRelativeResize="0"/>
          <p:nvPr/>
        </p:nvPicPr>
        <p:blipFill>
          <a:blip r:embed="rId6">
            <a:alphaModFix/>
          </a:blip>
          <a:stretch>
            <a:fillRect/>
          </a:stretch>
        </p:blipFill>
        <p:spPr>
          <a:xfrm>
            <a:off x="5757175" y="3281074"/>
            <a:ext cx="2420649" cy="534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ph type="title"/>
          </p:nvPr>
        </p:nvSpPr>
        <p:spPr>
          <a:xfrm>
            <a:off x="723900" y="312200"/>
            <a:ext cx="76962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Pure Longitudinal Force (camber angle change)</a:t>
            </a:r>
            <a:endParaRPr/>
          </a:p>
        </p:txBody>
      </p:sp>
      <p:pic>
        <p:nvPicPr>
          <p:cNvPr id="236" name="Google Shape;236;p25"/>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37" name="Google Shape;237;p25"/>
          <p:cNvPicPr preferRelativeResize="0"/>
          <p:nvPr/>
        </p:nvPicPr>
        <p:blipFill>
          <a:blip r:embed="rId4">
            <a:alphaModFix/>
          </a:blip>
          <a:stretch>
            <a:fillRect/>
          </a:stretch>
        </p:blipFill>
        <p:spPr>
          <a:xfrm>
            <a:off x="3400425" y="932525"/>
            <a:ext cx="2207400" cy="1017150"/>
          </a:xfrm>
          <a:prstGeom prst="rect">
            <a:avLst/>
          </a:prstGeom>
          <a:noFill/>
          <a:ln>
            <a:noFill/>
          </a:ln>
        </p:spPr>
      </p:pic>
      <p:pic>
        <p:nvPicPr>
          <p:cNvPr id="238" name="Google Shape;238;p25"/>
          <p:cNvPicPr preferRelativeResize="0"/>
          <p:nvPr/>
        </p:nvPicPr>
        <p:blipFill>
          <a:blip r:embed="rId5">
            <a:alphaModFix/>
          </a:blip>
          <a:stretch>
            <a:fillRect/>
          </a:stretch>
        </p:blipFill>
        <p:spPr>
          <a:xfrm>
            <a:off x="457200" y="1988235"/>
            <a:ext cx="5150624" cy="2850466"/>
          </a:xfrm>
          <a:prstGeom prst="rect">
            <a:avLst/>
          </a:prstGeom>
          <a:noFill/>
          <a:ln>
            <a:noFill/>
          </a:ln>
        </p:spPr>
      </p:pic>
      <p:pic>
        <p:nvPicPr>
          <p:cNvPr id="239" name="Google Shape;239;p25"/>
          <p:cNvPicPr preferRelativeResize="0"/>
          <p:nvPr/>
        </p:nvPicPr>
        <p:blipFill>
          <a:blip r:embed="rId6">
            <a:alphaModFix/>
          </a:blip>
          <a:stretch>
            <a:fillRect/>
          </a:stretch>
        </p:blipFill>
        <p:spPr>
          <a:xfrm>
            <a:off x="5886450" y="2976569"/>
            <a:ext cx="2809875" cy="518350"/>
          </a:xfrm>
          <a:prstGeom prst="rect">
            <a:avLst/>
          </a:prstGeom>
          <a:noFill/>
          <a:ln>
            <a:noFill/>
          </a:ln>
        </p:spPr>
      </p:pic>
      <p:sp>
        <p:nvSpPr>
          <p:cNvPr id="240" name="Google Shape;240;p25"/>
          <p:cNvSpPr/>
          <p:nvPr/>
        </p:nvSpPr>
        <p:spPr>
          <a:xfrm>
            <a:off x="5915025" y="2943225"/>
            <a:ext cx="2809800" cy="518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type="title"/>
          </p:nvPr>
        </p:nvSpPr>
        <p:spPr>
          <a:xfrm>
            <a:off x="819150" y="340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Longitudinal cornering stiffness</a:t>
            </a:r>
            <a:endParaRPr>
              <a:latin typeface="Old Standard TT"/>
              <a:ea typeface="Old Standard TT"/>
              <a:cs typeface="Old Standard TT"/>
              <a:sym typeface="Old Standard TT"/>
            </a:endParaRPr>
          </a:p>
        </p:txBody>
      </p:sp>
      <p:pic>
        <p:nvPicPr>
          <p:cNvPr id="246" name="Google Shape;246;p26"/>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47" name="Google Shape;247;p26"/>
          <p:cNvPicPr preferRelativeResize="0"/>
          <p:nvPr/>
        </p:nvPicPr>
        <p:blipFill>
          <a:blip r:embed="rId4">
            <a:alphaModFix/>
          </a:blip>
          <a:stretch>
            <a:fillRect/>
          </a:stretch>
        </p:blipFill>
        <p:spPr>
          <a:xfrm>
            <a:off x="1114425" y="1412197"/>
            <a:ext cx="6257926" cy="317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1159325" y="4169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Pure Lateral Force</a:t>
            </a:r>
            <a:endParaRPr>
              <a:latin typeface="Old Standard TT"/>
              <a:ea typeface="Old Standard TT"/>
              <a:cs typeface="Old Standard TT"/>
              <a:sym typeface="Old Standard TT"/>
            </a:endParaRPr>
          </a:p>
        </p:txBody>
      </p:sp>
      <p:pic>
        <p:nvPicPr>
          <p:cNvPr id="253" name="Google Shape;253;p27"/>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54" name="Google Shape;254;p27"/>
          <p:cNvPicPr preferRelativeResize="0"/>
          <p:nvPr/>
        </p:nvPicPr>
        <p:blipFill>
          <a:blip r:embed="rId4">
            <a:alphaModFix/>
          </a:blip>
          <a:stretch>
            <a:fillRect/>
          </a:stretch>
        </p:blipFill>
        <p:spPr>
          <a:xfrm>
            <a:off x="1464125" y="962050"/>
            <a:ext cx="6215750" cy="1066775"/>
          </a:xfrm>
          <a:prstGeom prst="rect">
            <a:avLst/>
          </a:prstGeom>
          <a:noFill/>
          <a:ln>
            <a:noFill/>
          </a:ln>
        </p:spPr>
      </p:pic>
      <p:pic>
        <p:nvPicPr>
          <p:cNvPr id="255" name="Google Shape;255;p27"/>
          <p:cNvPicPr preferRelativeResize="0"/>
          <p:nvPr/>
        </p:nvPicPr>
        <p:blipFill>
          <a:blip r:embed="rId5">
            <a:alphaModFix/>
          </a:blip>
          <a:stretch>
            <a:fillRect/>
          </a:stretch>
        </p:blipFill>
        <p:spPr>
          <a:xfrm>
            <a:off x="400050" y="2028825"/>
            <a:ext cx="5461447" cy="2809875"/>
          </a:xfrm>
          <a:prstGeom prst="rect">
            <a:avLst/>
          </a:prstGeom>
          <a:noFill/>
          <a:ln>
            <a:noFill/>
          </a:ln>
        </p:spPr>
      </p:pic>
      <p:pic>
        <p:nvPicPr>
          <p:cNvPr id="256" name="Google Shape;256;p27"/>
          <p:cNvPicPr preferRelativeResize="0"/>
          <p:nvPr/>
        </p:nvPicPr>
        <p:blipFill>
          <a:blip r:embed="rId6">
            <a:alphaModFix/>
          </a:blip>
          <a:stretch>
            <a:fillRect/>
          </a:stretch>
        </p:blipFill>
        <p:spPr>
          <a:xfrm>
            <a:off x="5971799" y="2914650"/>
            <a:ext cx="2765625" cy="609600"/>
          </a:xfrm>
          <a:prstGeom prst="rect">
            <a:avLst/>
          </a:prstGeom>
          <a:noFill/>
          <a:ln>
            <a:noFill/>
          </a:ln>
        </p:spPr>
      </p:pic>
      <p:sp>
        <p:nvSpPr>
          <p:cNvPr id="257" name="Google Shape;257;p27"/>
          <p:cNvSpPr/>
          <p:nvPr/>
        </p:nvSpPr>
        <p:spPr>
          <a:xfrm>
            <a:off x="5981700" y="2962275"/>
            <a:ext cx="2765700" cy="609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7"/>
          <p:cNvSpPr/>
          <p:nvPr/>
        </p:nvSpPr>
        <p:spPr>
          <a:xfrm>
            <a:off x="6200775" y="2257425"/>
            <a:ext cx="1323900" cy="419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7"/>
          <p:cNvSpPr txBox="1"/>
          <p:nvPr/>
        </p:nvSpPr>
        <p:spPr>
          <a:xfrm>
            <a:off x="6200775" y="2271650"/>
            <a:ext cx="122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Fz0 = 1120 [N]</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type="title"/>
          </p:nvPr>
        </p:nvSpPr>
        <p:spPr>
          <a:xfrm>
            <a:off x="762000" y="426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Pure Lateral Force (vertical load change)</a:t>
            </a:r>
            <a:endParaRPr>
              <a:latin typeface="Old Standard TT"/>
              <a:ea typeface="Old Standard TT"/>
              <a:cs typeface="Old Standard TT"/>
              <a:sym typeface="Old Standard TT"/>
            </a:endParaRPr>
          </a:p>
        </p:txBody>
      </p:sp>
      <p:pic>
        <p:nvPicPr>
          <p:cNvPr id="265" name="Google Shape;265;p28"/>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66" name="Google Shape;266;p28"/>
          <p:cNvPicPr preferRelativeResize="0"/>
          <p:nvPr/>
        </p:nvPicPr>
        <p:blipFill>
          <a:blip r:embed="rId4">
            <a:alphaModFix/>
          </a:blip>
          <a:stretch>
            <a:fillRect/>
          </a:stretch>
        </p:blipFill>
        <p:spPr>
          <a:xfrm>
            <a:off x="2209488" y="1162050"/>
            <a:ext cx="4725026" cy="999625"/>
          </a:xfrm>
          <a:prstGeom prst="rect">
            <a:avLst/>
          </a:prstGeom>
          <a:noFill/>
          <a:ln>
            <a:noFill/>
          </a:ln>
        </p:spPr>
      </p:pic>
      <p:pic>
        <p:nvPicPr>
          <p:cNvPr id="267" name="Google Shape;267;p28"/>
          <p:cNvPicPr preferRelativeResize="0"/>
          <p:nvPr/>
        </p:nvPicPr>
        <p:blipFill>
          <a:blip r:embed="rId5">
            <a:alphaModFix/>
          </a:blip>
          <a:stretch>
            <a:fillRect/>
          </a:stretch>
        </p:blipFill>
        <p:spPr>
          <a:xfrm>
            <a:off x="381000" y="2237875"/>
            <a:ext cx="5167416" cy="2677025"/>
          </a:xfrm>
          <a:prstGeom prst="rect">
            <a:avLst/>
          </a:prstGeom>
          <a:noFill/>
          <a:ln>
            <a:noFill/>
          </a:ln>
        </p:spPr>
      </p:pic>
      <p:pic>
        <p:nvPicPr>
          <p:cNvPr id="268" name="Google Shape;268;p28"/>
          <p:cNvPicPr preferRelativeResize="0"/>
          <p:nvPr/>
        </p:nvPicPr>
        <p:blipFill>
          <a:blip r:embed="rId6">
            <a:alphaModFix/>
          </a:blip>
          <a:stretch>
            <a:fillRect/>
          </a:stretch>
        </p:blipFill>
        <p:spPr>
          <a:xfrm>
            <a:off x="5646719" y="3105150"/>
            <a:ext cx="3090700" cy="619125"/>
          </a:xfrm>
          <a:prstGeom prst="rect">
            <a:avLst/>
          </a:prstGeom>
          <a:noFill/>
          <a:ln>
            <a:noFill/>
          </a:ln>
        </p:spPr>
      </p:pic>
      <p:sp>
        <p:nvSpPr>
          <p:cNvPr id="269" name="Google Shape;269;p28"/>
          <p:cNvSpPr/>
          <p:nvPr/>
        </p:nvSpPr>
        <p:spPr>
          <a:xfrm>
            <a:off x="5639425" y="3171675"/>
            <a:ext cx="3105300" cy="552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362075" y="397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Pure Lateral Force (camber angle change)</a:t>
            </a:r>
            <a:endParaRPr>
              <a:latin typeface="Old Standard TT"/>
              <a:ea typeface="Old Standard TT"/>
              <a:cs typeface="Old Standard TT"/>
              <a:sym typeface="Old Standard TT"/>
            </a:endParaRPr>
          </a:p>
        </p:txBody>
      </p:sp>
      <p:pic>
        <p:nvPicPr>
          <p:cNvPr id="275" name="Google Shape;275;p29"/>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76" name="Google Shape;276;p29"/>
          <p:cNvPicPr preferRelativeResize="0"/>
          <p:nvPr/>
        </p:nvPicPr>
        <p:blipFill>
          <a:blip r:embed="rId4">
            <a:alphaModFix/>
          </a:blip>
          <a:stretch>
            <a:fillRect/>
          </a:stretch>
        </p:blipFill>
        <p:spPr>
          <a:xfrm>
            <a:off x="1944844" y="967584"/>
            <a:ext cx="5254306" cy="1023138"/>
          </a:xfrm>
          <a:prstGeom prst="rect">
            <a:avLst/>
          </a:prstGeom>
          <a:noFill/>
          <a:ln>
            <a:noFill/>
          </a:ln>
        </p:spPr>
      </p:pic>
      <p:pic>
        <p:nvPicPr>
          <p:cNvPr id="277" name="Google Shape;277;p29"/>
          <p:cNvPicPr preferRelativeResize="0"/>
          <p:nvPr/>
        </p:nvPicPr>
        <p:blipFill>
          <a:blip r:embed="rId5">
            <a:alphaModFix/>
          </a:blip>
          <a:stretch>
            <a:fillRect/>
          </a:stretch>
        </p:blipFill>
        <p:spPr>
          <a:xfrm>
            <a:off x="419100" y="1990721"/>
            <a:ext cx="5204926" cy="2847979"/>
          </a:xfrm>
          <a:prstGeom prst="rect">
            <a:avLst/>
          </a:prstGeom>
          <a:noFill/>
          <a:ln>
            <a:noFill/>
          </a:ln>
        </p:spPr>
      </p:pic>
      <p:pic>
        <p:nvPicPr>
          <p:cNvPr id="278" name="Google Shape;278;p29"/>
          <p:cNvPicPr preferRelativeResize="0"/>
          <p:nvPr/>
        </p:nvPicPr>
        <p:blipFill>
          <a:blip r:embed="rId6">
            <a:alphaModFix/>
          </a:blip>
          <a:stretch>
            <a:fillRect/>
          </a:stretch>
        </p:blipFill>
        <p:spPr>
          <a:xfrm>
            <a:off x="5838050" y="3005150"/>
            <a:ext cx="2973150" cy="547675"/>
          </a:xfrm>
          <a:prstGeom prst="rect">
            <a:avLst/>
          </a:prstGeom>
          <a:noFill/>
          <a:ln>
            <a:noFill/>
          </a:ln>
        </p:spPr>
      </p:pic>
      <p:sp>
        <p:nvSpPr>
          <p:cNvPr id="279" name="Google Shape;279;p29"/>
          <p:cNvSpPr/>
          <p:nvPr/>
        </p:nvSpPr>
        <p:spPr>
          <a:xfrm>
            <a:off x="5810250" y="3019425"/>
            <a:ext cx="2973300" cy="6777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0"/>
          <p:cNvSpPr txBox="1"/>
          <p:nvPr>
            <p:ph type="title"/>
          </p:nvPr>
        </p:nvSpPr>
        <p:spPr>
          <a:xfrm>
            <a:off x="819150" y="369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Lateral cornering stiffness</a:t>
            </a:r>
            <a:endParaRPr>
              <a:latin typeface="Old Standard TT"/>
              <a:ea typeface="Old Standard TT"/>
              <a:cs typeface="Old Standard TT"/>
              <a:sym typeface="Old Standard TT"/>
            </a:endParaRPr>
          </a:p>
        </p:txBody>
      </p:sp>
      <p:pic>
        <p:nvPicPr>
          <p:cNvPr id="285" name="Google Shape;285;p30"/>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86" name="Google Shape;286;p30"/>
          <p:cNvPicPr preferRelativeResize="0"/>
          <p:nvPr/>
        </p:nvPicPr>
        <p:blipFill>
          <a:blip r:embed="rId4">
            <a:alphaModFix/>
          </a:blip>
          <a:stretch>
            <a:fillRect/>
          </a:stretch>
        </p:blipFill>
        <p:spPr>
          <a:xfrm>
            <a:off x="1227875" y="1076300"/>
            <a:ext cx="6258775" cy="3289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1"/>
          <p:cNvSpPr txBox="1"/>
          <p:nvPr>
            <p:ph type="title"/>
          </p:nvPr>
        </p:nvSpPr>
        <p:spPr>
          <a:xfrm>
            <a:off x="819150" y="350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Combined Longitudinal Force</a:t>
            </a:r>
            <a:endParaRPr>
              <a:latin typeface="Old Standard TT"/>
              <a:ea typeface="Old Standard TT"/>
              <a:cs typeface="Old Standard TT"/>
              <a:sym typeface="Old Standard TT"/>
            </a:endParaRPr>
          </a:p>
        </p:txBody>
      </p:sp>
      <p:pic>
        <p:nvPicPr>
          <p:cNvPr id="292" name="Google Shape;292;p31"/>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293" name="Google Shape;293;p31"/>
          <p:cNvPicPr preferRelativeResize="0"/>
          <p:nvPr/>
        </p:nvPicPr>
        <p:blipFill>
          <a:blip r:embed="rId4">
            <a:alphaModFix/>
          </a:blip>
          <a:stretch>
            <a:fillRect/>
          </a:stretch>
        </p:blipFill>
        <p:spPr>
          <a:xfrm>
            <a:off x="2361786" y="1009625"/>
            <a:ext cx="4420427" cy="1123975"/>
          </a:xfrm>
          <a:prstGeom prst="rect">
            <a:avLst/>
          </a:prstGeom>
          <a:noFill/>
          <a:ln>
            <a:noFill/>
          </a:ln>
        </p:spPr>
      </p:pic>
      <p:pic>
        <p:nvPicPr>
          <p:cNvPr id="294" name="Google Shape;294;p31"/>
          <p:cNvPicPr preferRelativeResize="0"/>
          <p:nvPr/>
        </p:nvPicPr>
        <p:blipFill>
          <a:blip r:embed="rId5">
            <a:alphaModFix/>
          </a:blip>
          <a:stretch>
            <a:fillRect/>
          </a:stretch>
        </p:blipFill>
        <p:spPr>
          <a:xfrm>
            <a:off x="257175" y="2133600"/>
            <a:ext cx="5087204" cy="2705101"/>
          </a:xfrm>
          <a:prstGeom prst="rect">
            <a:avLst/>
          </a:prstGeom>
          <a:noFill/>
          <a:ln>
            <a:noFill/>
          </a:ln>
        </p:spPr>
      </p:pic>
      <p:pic>
        <p:nvPicPr>
          <p:cNvPr id="295" name="Google Shape;295;p31"/>
          <p:cNvPicPr preferRelativeResize="0"/>
          <p:nvPr/>
        </p:nvPicPr>
        <p:blipFill>
          <a:blip r:embed="rId6">
            <a:alphaModFix/>
          </a:blip>
          <a:stretch>
            <a:fillRect/>
          </a:stretch>
        </p:blipFill>
        <p:spPr>
          <a:xfrm>
            <a:off x="5495925" y="2981325"/>
            <a:ext cx="3124200" cy="616875"/>
          </a:xfrm>
          <a:prstGeom prst="rect">
            <a:avLst/>
          </a:prstGeom>
          <a:noFill/>
          <a:ln>
            <a:noFill/>
          </a:ln>
        </p:spPr>
      </p:pic>
      <p:sp>
        <p:nvSpPr>
          <p:cNvPr id="296" name="Google Shape;296;p31"/>
          <p:cNvSpPr/>
          <p:nvPr/>
        </p:nvSpPr>
        <p:spPr>
          <a:xfrm>
            <a:off x="5553075" y="2933700"/>
            <a:ext cx="3067200" cy="616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6486600" y="2428875"/>
            <a:ext cx="1138200" cy="362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a:off x="6486600" y="2409825"/>
            <a:ext cx="11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Fz0 = 220 [N]</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14"/>
          <p:cNvPicPr preferRelativeResize="0"/>
          <p:nvPr/>
        </p:nvPicPr>
        <p:blipFill>
          <a:blip r:embed="rId3">
            <a:alphaModFix/>
          </a:blip>
          <a:stretch>
            <a:fillRect/>
          </a:stretch>
        </p:blipFill>
        <p:spPr>
          <a:xfrm>
            <a:off x="5283075" y="2415125"/>
            <a:ext cx="2316224" cy="2229250"/>
          </a:xfrm>
          <a:prstGeom prst="rect">
            <a:avLst/>
          </a:prstGeom>
          <a:noFill/>
          <a:ln>
            <a:noFill/>
          </a:ln>
        </p:spPr>
      </p:pic>
      <p:sp>
        <p:nvSpPr>
          <p:cNvPr id="137" name="Google Shape;137;p14"/>
          <p:cNvSpPr txBox="1"/>
          <p:nvPr>
            <p:ph idx="1" type="body"/>
          </p:nvPr>
        </p:nvSpPr>
        <p:spPr>
          <a:xfrm>
            <a:off x="819150" y="749125"/>
            <a:ext cx="7505700" cy="2448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it" sz="1800">
                <a:latin typeface="Old Standard TT"/>
                <a:ea typeface="Old Standard TT"/>
                <a:cs typeface="Old Standard TT"/>
                <a:sym typeface="Old Standard TT"/>
              </a:rPr>
              <a:t>The project was composed by 2 sub-projects</a:t>
            </a:r>
            <a:endParaRPr sz="1800">
              <a:latin typeface="Old Standard TT"/>
              <a:ea typeface="Old Standard TT"/>
              <a:cs typeface="Old Standard TT"/>
              <a:sym typeface="Old Standard TT"/>
            </a:endParaRPr>
          </a:p>
          <a:p>
            <a:pPr indent="0" lvl="0" marL="0" rtl="0" algn="l">
              <a:lnSpc>
                <a:spcPct val="100000"/>
              </a:lnSpc>
              <a:spcBef>
                <a:spcPts val="0"/>
              </a:spcBef>
              <a:spcAft>
                <a:spcPts val="0"/>
              </a:spcAft>
              <a:buNone/>
            </a:pPr>
            <a:r>
              <a:t/>
            </a:r>
            <a:endParaRPr sz="1800">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Char char="➔"/>
            </a:pPr>
            <a:r>
              <a:rPr b="1" i="1" lang="it" sz="1800" u="sng">
                <a:solidFill>
                  <a:schemeClr val="hlink"/>
                </a:solidFill>
                <a:latin typeface="Old Standard TT"/>
                <a:ea typeface="Old Standard TT"/>
                <a:cs typeface="Old Standard TT"/>
                <a:sym typeface="Old Standard TT"/>
                <a:hlinkClick action="ppaction://hlinksldjump" r:id="rId4"/>
              </a:rPr>
              <a:t>Tyre data fitting analysis</a:t>
            </a:r>
            <a:r>
              <a:rPr i="1" lang="it" sz="1800">
                <a:latin typeface="Old Standard TT"/>
                <a:ea typeface="Old Standard TT"/>
                <a:cs typeface="Old Standard TT"/>
                <a:sym typeface="Old Standard TT"/>
              </a:rPr>
              <a:t>: </a:t>
            </a:r>
            <a:r>
              <a:rPr lang="it" sz="1800">
                <a:highlight>
                  <a:schemeClr val="dk1"/>
                </a:highlight>
                <a:latin typeface="Old Standard TT"/>
                <a:ea typeface="Old Standard TT"/>
                <a:cs typeface="Old Standard TT"/>
                <a:sym typeface="Old Standard TT"/>
              </a:rPr>
              <a:t>fitted the MF96 tyre model coefficients on a dataset of measured tyre forces for a F-SAE tyre</a:t>
            </a:r>
            <a:endParaRPr i="1" sz="1800">
              <a:highlight>
                <a:schemeClr val="dk1"/>
              </a:highlight>
              <a:latin typeface="Old Standard TT"/>
              <a:ea typeface="Old Standard TT"/>
              <a:cs typeface="Old Standard TT"/>
              <a:sym typeface="Old Standard TT"/>
            </a:endParaRPr>
          </a:p>
          <a:p>
            <a:pPr indent="-342900" lvl="0" marL="457200" rtl="0" algn="l">
              <a:lnSpc>
                <a:spcPct val="100000"/>
              </a:lnSpc>
              <a:spcBef>
                <a:spcPts val="0"/>
              </a:spcBef>
              <a:spcAft>
                <a:spcPts val="0"/>
              </a:spcAft>
              <a:buSzPts val="1800"/>
              <a:buFont typeface="Old Standard TT"/>
              <a:buChar char="➔"/>
            </a:pPr>
            <a:r>
              <a:rPr b="1" i="1" lang="it" sz="1800" u="sng">
                <a:solidFill>
                  <a:schemeClr val="hlink"/>
                </a:solidFill>
                <a:latin typeface="Old Standard TT"/>
                <a:ea typeface="Old Standard TT"/>
                <a:cs typeface="Old Standard TT"/>
                <a:sym typeface="Old Standard TT"/>
                <a:hlinkClick action="ppaction://hlinksldjump" r:id="rId5"/>
              </a:rPr>
              <a:t>Steady State Handling</a:t>
            </a:r>
            <a:r>
              <a:rPr b="1" i="1" lang="it" sz="1800" u="sng">
                <a:latin typeface="Old Standard TT"/>
                <a:ea typeface="Old Standard TT"/>
                <a:cs typeface="Old Standard TT"/>
                <a:sym typeface="Old Standard TT"/>
              </a:rPr>
              <a:t> analysis: </a:t>
            </a:r>
            <a:r>
              <a:rPr lang="it" sz="1000">
                <a:highlight>
                  <a:srgbClr val="F8F9FA"/>
                </a:highlight>
                <a:latin typeface="Old Standard TT"/>
                <a:ea typeface="Old Standard TT"/>
                <a:cs typeface="Old Standard TT"/>
                <a:sym typeface="Old Standard TT"/>
              </a:rPr>
              <a:t> </a:t>
            </a:r>
            <a:r>
              <a:rPr lang="it" sz="1800">
                <a:highlight>
                  <a:schemeClr val="dk1"/>
                </a:highlight>
                <a:latin typeface="Old Standard TT"/>
                <a:ea typeface="Old Standard TT"/>
                <a:cs typeface="Old Standard TT"/>
                <a:sym typeface="Old Standard TT"/>
              </a:rPr>
              <a:t>analysis of the steady state behaviour of a F-SAE formula type car</a:t>
            </a:r>
            <a:endParaRPr b="1" i="1" sz="1800" u="sng">
              <a:highlight>
                <a:schemeClr val="dk1"/>
              </a:highlight>
              <a:latin typeface="Old Standard TT"/>
              <a:ea typeface="Old Standard TT"/>
              <a:cs typeface="Old Standard TT"/>
              <a:sym typeface="Old Standard TT"/>
            </a:endParaRPr>
          </a:p>
        </p:txBody>
      </p:sp>
      <p:pic>
        <p:nvPicPr>
          <p:cNvPr id="138" name="Google Shape;138;p14"/>
          <p:cNvPicPr preferRelativeResize="0"/>
          <p:nvPr/>
        </p:nvPicPr>
        <p:blipFill>
          <a:blip r:embed="rId6">
            <a:alphaModFix/>
          </a:blip>
          <a:stretch>
            <a:fillRect/>
          </a:stretch>
        </p:blipFill>
        <p:spPr>
          <a:xfrm>
            <a:off x="1104900" y="2518825"/>
            <a:ext cx="3125724" cy="2335100"/>
          </a:xfrm>
          <a:prstGeom prst="rect">
            <a:avLst/>
          </a:prstGeom>
          <a:noFill/>
          <a:ln>
            <a:noFill/>
          </a:ln>
        </p:spPr>
      </p:pic>
      <p:pic>
        <p:nvPicPr>
          <p:cNvPr id="139" name="Google Shape;139;p14"/>
          <p:cNvPicPr preferRelativeResize="0"/>
          <p:nvPr/>
        </p:nvPicPr>
        <p:blipFill>
          <a:blip r:embed="rId7">
            <a:alphaModFix/>
          </a:blip>
          <a:stretch>
            <a:fillRect/>
          </a:stretch>
        </p:blipFill>
        <p:spPr>
          <a:xfrm>
            <a:off x="7599300" y="4102175"/>
            <a:ext cx="1138125" cy="677675"/>
          </a:xfrm>
          <a:prstGeom prst="rect">
            <a:avLst/>
          </a:prstGeom>
          <a:noFill/>
          <a:ln>
            <a:noFill/>
          </a:ln>
        </p:spPr>
      </p:pic>
      <p:sp>
        <p:nvSpPr>
          <p:cNvPr id="140" name="Google Shape;140;p14"/>
          <p:cNvSpPr txBox="1"/>
          <p:nvPr/>
        </p:nvSpPr>
        <p:spPr>
          <a:xfrm>
            <a:off x="4724350" y="4557600"/>
            <a:ext cx="384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it" sz="1100">
                <a:latin typeface="Old Standard TT"/>
                <a:ea typeface="Old Standard TT"/>
                <a:cs typeface="Old Standard TT"/>
                <a:sym typeface="Old Standard TT"/>
              </a:rPr>
              <a:t>Double-track model of the vehicle lateral dynamics</a:t>
            </a:r>
            <a:endParaRPr i="1" sz="1100">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176650" y="1152500"/>
            <a:ext cx="6310001" cy="3239400"/>
          </a:xfrm>
          <a:prstGeom prst="rect">
            <a:avLst/>
          </a:prstGeom>
          <a:noFill/>
          <a:ln>
            <a:noFill/>
          </a:ln>
        </p:spPr>
      </p:pic>
      <p:sp>
        <p:nvSpPr>
          <p:cNvPr id="304" name="Google Shape;304;p32"/>
          <p:cNvSpPr txBox="1"/>
          <p:nvPr>
            <p:ph type="title"/>
          </p:nvPr>
        </p:nvSpPr>
        <p:spPr>
          <a:xfrm>
            <a:off x="290550" y="293150"/>
            <a:ext cx="85629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Gxa </a:t>
            </a:r>
            <a:r>
              <a:rPr lang="it">
                <a:latin typeface="Old Standard TT"/>
                <a:ea typeface="Old Standard TT"/>
                <a:cs typeface="Old Standard TT"/>
                <a:sym typeface="Old Standard TT"/>
              </a:rPr>
              <a:t>weighting</a:t>
            </a:r>
            <a:r>
              <a:rPr lang="it">
                <a:latin typeface="Old Standard TT"/>
                <a:ea typeface="Old Standard TT"/>
                <a:cs typeface="Old Standard TT"/>
                <a:sym typeface="Old Standard TT"/>
              </a:rPr>
              <a:t> function of the longitudinal force</a:t>
            </a:r>
            <a:endParaRPr>
              <a:latin typeface="Old Standard TT"/>
              <a:ea typeface="Old Standard TT"/>
              <a:cs typeface="Old Standard TT"/>
              <a:sym typeface="Old Standard TT"/>
            </a:endParaRPr>
          </a:p>
        </p:txBody>
      </p:sp>
      <p:pic>
        <p:nvPicPr>
          <p:cNvPr id="305" name="Google Shape;305;p32"/>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type="title"/>
          </p:nvPr>
        </p:nvSpPr>
        <p:spPr>
          <a:xfrm>
            <a:off x="819150" y="350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Combined Lateral Force</a:t>
            </a:r>
            <a:endParaRPr>
              <a:latin typeface="Old Standard TT"/>
              <a:ea typeface="Old Standard TT"/>
              <a:cs typeface="Old Standard TT"/>
              <a:sym typeface="Old Standard TT"/>
            </a:endParaRPr>
          </a:p>
        </p:txBody>
      </p:sp>
      <p:pic>
        <p:nvPicPr>
          <p:cNvPr id="311" name="Google Shape;311;p33"/>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12" name="Google Shape;312;p33"/>
          <p:cNvPicPr preferRelativeResize="0"/>
          <p:nvPr/>
        </p:nvPicPr>
        <p:blipFill>
          <a:blip r:embed="rId4">
            <a:alphaModFix/>
          </a:blip>
          <a:stretch>
            <a:fillRect/>
          </a:stretch>
        </p:blipFill>
        <p:spPr>
          <a:xfrm>
            <a:off x="819149" y="978680"/>
            <a:ext cx="7505700" cy="1026344"/>
          </a:xfrm>
          <a:prstGeom prst="rect">
            <a:avLst/>
          </a:prstGeom>
          <a:noFill/>
          <a:ln>
            <a:noFill/>
          </a:ln>
        </p:spPr>
      </p:pic>
      <p:pic>
        <p:nvPicPr>
          <p:cNvPr id="313" name="Google Shape;313;p33"/>
          <p:cNvPicPr preferRelativeResize="0"/>
          <p:nvPr/>
        </p:nvPicPr>
        <p:blipFill>
          <a:blip r:embed="rId5">
            <a:alphaModFix/>
          </a:blip>
          <a:stretch>
            <a:fillRect/>
          </a:stretch>
        </p:blipFill>
        <p:spPr>
          <a:xfrm>
            <a:off x="304800" y="2005024"/>
            <a:ext cx="5191124" cy="2747286"/>
          </a:xfrm>
          <a:prstGeom prst="rect">
            <a:avLst/>
          </a:prstGeom>
          <a:noFill/>
          <a:ln>
            <a:noFill/>
          </a:ln>
        </p:spPr>
      </p:pic>
      <p:pic>
        <p:nvPicPr>
          <p:cNvPr id="314" name="Google Shape;314;p33"/>
          <p:cNvPicPr preferRelativeResize="0"/>
          <p:nvPr/>
        </p:nvPicPr>
        <p:blipFill>
          <a:blip r:embed="rId6">
            <a:alphaModFix/>
          </a:blip>
          <a:stretch>
            <a:fillRect/>
          </a:stretch>
        </p:blipFill>
        <p:spPr>
          <a:xfrm>
            <a:off x="5581725" y="2906350"/>
            <a:ext cx="2990850" cy="500050"/>
          </a:xfrm>
          <a:prstGeom prst="rect">
            <a:avLst/>
          </a:prstGeom>
          <a:noFill/>
          <a:ln cap="flat" cmpd="sng" w="9525">
            <a:solidFill>
              <a:srgbClr val="9900FF"/>
            </a:solidFill>
            <a:prstDash val="solid"/>
            <a:round/>
            <a:headEnd len="sm" w="sm" type="none"/>
            <a:tailEnd len="sm" w="sm" type="none"/>
          </a:ln>
        </p:spPr>
      </p:pic>
      <p:sp>
        <p:nvSpPr>
          <p:cNvPr id="315" name="Google Shape;315;p33"/>
          <p:cNvSpPr/>
          <p:nvPr/>
        </p:nvSpPr>
        <p:spPr>
          <a:xfrm>
            <a:off x="6461025" y="2362200"/>
            <a:ext cx="1138200" cy="4002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3"/>
          <p:cNvSpPr txBox="1"/>
          <p:nvPr/>
        </p:nvSpPr>
        <p:spPr>
          <a:xfrm>
            <a:off x="6472350" y="2371650"/>
            <a:ext cx="12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Fz0 = 900 [N]</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819150" y="3217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Combined Lateral Force (vertical load change)</a:t>
            </a:r>
            <a:endParaRPr>
              <a:latin typeface="Old Standard TT"/>
              <a:ea typeface="Old Standard TT"/>
              <a:cs typeface="Old Standard TT"/>
              <a:sym typeface="Old Standard TT"/>
            </a:endParaRPr>
          </a:p>
        </p:txBody>
      </p:sp>
      <p:pic>
        <p:nvPicPr>
          <p:cNvPr id="322" name="Google Shape;322;p34"/>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23" name="Google Shape;323;p34"/>
          <p:cNvPicPr preferRelativeResize="0"/>
          <p:nvPr/>
        </p:nvPicPr>
        <p:blipFill>
          <a:blip r:embed="rId4">
            <a:alphaModFix/>
          </a:blip>
          <a:stretch>
            <a:fillRect/>
          </a:stretch>
        </p:blipFill>
        <p:spPr>
          <a:xfrm>
            <a:off x="3324225" y="896775"/>
            <a:ext cx="2219325" cy="1093950"/>
          </a:xfrm>
          <a:prstGeom prst="rect">
            <a:avLst/>
          </a:prstGeom>
          <a:noFill/>
          <a:ln>
            <a:noFill/>
          </a:ln>
        </p:spPr>
      </p:pic>
      <p:pic>
        <p:nvPicPr>
          <p:cNvPr id="324" name="Google Shape;324;p34"/>
          <p:cNvPicPr preferRelativeResize="0"/>
          <p:nvPr/>
        </p:nvPicPr>
        <p:blipFill>
          <a:blip r:embed="rId5">
            <a:alphaModFix/>
          </a:blip>
          <a:stretch>
            <a:fillRect/>
          </a:stretch>
        </p:blipFill>
        <p:spPr>
          <a:xfrm>
            <a:off x="228600" y="2047875"/>
            <a:ext cx="5577048" cy="2847975"/>
          </a:xfrm>
          <a:prstGeom prst="rect">
            <a:avLst/>
          </a:prstGeom>
          <a:noFill/>
          <a:ln>
            <a:noFill/>
          </a:ln>
        </p:spPr>
      </p:pic>
      <p:pic>
        <p:nvPicPr>
          <p:cNvPr id="325" name="Google Shape;325;p34"/>
          <p:cNvPicPr preferRelativeResize="0"/>
          <p:nvPr/>
        </p:nvPicPr>
        <p:blipFill>
          <a:blip r:embed="rId6">
            <a:alphaModFix/>
          </a:blip>
          <a:stretch>
            <a:fillRect/>
          </a:stretch>
        </p:blipFill>
        <p:spPr>
          <a:xfrm>
            <a:off x="5857725" y="2780799"/>
            <a:ext cx="2619525" cy="564475"/>
          </a:xfrm>
          <a:prstGeom prst="rect">
            <a:avLst/>
          </a:prstGeom>
          <a:noFill/>
          <a:ln>
            <a:noFill/>
          </a:ln>
        </p:spPr>
      </p:pic>
      <p:sp>
        <p:nvSpPr>
          <p:cNvPr id="326" name="Google Shape;326;p34"/>
          <p:cNvSpPr/>
          <p:nvPr/>
        </p:nvSpPr>
        <p:spPr>
          <a:xfrm>
            <a:off x="5857725" y="2757125"/>
            <a:ext cx="2695800" cy="564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5"/>
          <p:cNvSpPr txBox="1"/>
          <p:nvPr>
            <p:ph type="title"/>
          </p:nvPr>
        </p:nvSpPr>
        <p:spPr>
          <a:xfrm>
            <a:off x="819150" y="44555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Combined Lateral Force (camber angle change)</a:t>
            </a:r>
            <a:endParaRPr>
              <a:latin typeface="Old Standard TT"/>
              <a:ea typeface="Old Standard TT"/>
              <a:cs typeface="Old Standard TT"/>
              <a:sym typeface="Old Standard TT"/>
            </a:endParaRPr>
          </a:p>
        </p:txBody>
      </p:sp>
      <p:pic>
        <p:nvPicPr>
          <p:cNvPr id="332" name="Google Shape;332;p35"/>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33" name="Google Shape;333;p35"/>
          <p:cNvPicPr preferRelativeResize="0"/>
          <p:nvPr/>
        </p:nvPicPr>
        <p:blipFill>
          <a:blip r:embed="rId4">
            <a:alphaModFix/>
          </a:blip>
          <a:stretch>
            <a:fillRect/>
          </a:stretch>
        </p:blipFill>
        <p:spPr>
          <a:xfrm>
            <a:off x="3255174" y="1124250"/>
            <a:ext cx="2633650" cy="1169325"/>
          </a:xfrm>
          <a:prstGeom prst="rect">
            <a:avLst/>
          </a:prstGeom>
          <a:noFill/>
          <a:ln>
            <a:noFill/>
          </a:ln>
        </p:spPr>
      </p:pic>
      <p:pic>
        <p:nvPicPr>
          <p:cNvPr id="334" name="Google Shape;334;p35"/>
          <p:cNvPicPr preferRelativeResize="0"/>
          <p:nvPr/>
        </p:nvPicPr>
        <p:blipFill>
          <a:blip r:embed="rId5">
            <a:alphaModFix/>
          </a:blip>
          <a:stretch>
            <a:fillRect/>
          </a:stretch>
        </p:blipFill>
        <p:spPr>
          <a:xfrm>
            <a:off x="333375" y="2293575"/>
            <a:ext cx="4948856" cy="2545126"/>
          </a:xfrm>
          <a:prstGeom prst="rect">
            <a:avLst/>
          </a:prstGeom>
          <a:noFill/>
          <a:ln>
            <a:noFill/>
          </a:ln>
        </p:spPr>
      </p:pic>
      <p:pic>
        <p:nvPicPr>
          <p:cNvPr id="335" name="Google Shape;335;p35"/>
          <p:cNvPicPr preferRelativeResize="0"/>
          <p:nvPr/>
        </p:nvPicPr>
        <p:blipFill>
          <a:blip r:embed="rId6">
            <a:alphaModFix/>
          </a:blip>
          <a:stretch>
            <a:fillRect/>
          </a:stretch>
        </p:blipFill>
        <p:spPr>
          <a:xfrm>
            <a:off x="5562600" y="2963961"/>
            <a:ext cx="2990850" cy="467825"/>
          </a:xfrm>
          <a:prstGeom prst="rect">
            <a:avLst/>
          </a:prstGeom>
          <a:noFill/>
          <a:ln>
            <a:noFill/>
          </a:ln>
        </p:spPr>
      </p:pic>
      <p:sp>
        <p:nvSpPr>
          <p:cNvPr id="336" name="Google Shape;336;p35"/>
          <p:cNvSpPr/>
          <p:nvPr/>
        </p:nvSpPr>
        <p:spPr>
          <a:xfrm>
            <a:off x="5581650" y="2914650"/>
            <a:ext cx="2991000" cy="573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6"/>
          <p:cNvPicPr preferRelativeResize="0"/>
          <p:nvPr/>
        </p:nvPicPr>
        <p:blipFill>
          <a:blip r:embed="rId3">
            <a:alphaModFix/>
          </a:blip>
          <a:stretch>
            <a:fillRect/>
          </a:stretch>
        </p:blipFill>
        <p:spPr>
          <a:xfrm>
            <a:off x="1061450" y="885825"/>
            <a:ext cx="6537851" cy="3552825"/>
          </a:xfrm>
          <a:prstGeom prst="rect">
            <a:avLst/>
          </a:prstGeom>
          <a:noFill/>
          <a:ln>
            <a:noFill/>
          </a:ln>
        </p:spPr>
      </p:pic>
      <p:sp>
        <p:nvSpPr>
          <p:cNvPr id="342" name="Google Shape;342;p36"/>
          <p:cNvSpPr txBox="1"/>
          <p:nvPr>
            <p:ph type="title"/>
          </p:nvPr>
        </p:nvSpPr>
        <p:spPr>
          <a:xfrm>
            <a:off x="819150" y="3979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Gyk weighting function of the lateral force</a:t>
            </a:r>
            <a:endParaRPr>
              <a:latin typeface="Old Standard TT"/>
              <a:ea typeface="Old Standard TT"/>
              <a:cs typeface="Old Standard TT"/>
              <a:sym typeface="Old Standard TT"/>
            </a:endParaRPr>
          </a:p>
          <a:p>
            <a:pPr indent="0" lvl="0" marL="0" rtl="0" algn="l">
              <a:spcBef>
                <a:spcPts val="0"/>
              </a:spcBef>
              <a:spcAft>
                <a:spcPts val="0"/>
              </a:spcAft>
              <a:buNone/>
            </a:pPr>
            <a:r>
              <a:rPr lang="it">
                <a:latin typeface="Old Standard TT"/>
                <a:ea typeface="Old Standard TT"/>
                <a:cs typeface="Old Standard TT"/>
                <a:sym typeface="Old Standard TT"/>
              </a:rPr>
              <a:t> </a:t>
            </a:r>
            <a:endParaRPr>
              <a:latin typeface="Old Standard TT"/>
              <a:ea typeface="Old Standard TT"/>
              <a:cs typeface="Old Standard TT"/>
              <a:sym typeface="Old Standard TT"/>
            </a:endParaRPr>
          </a:p>
        </p:txBody>
      </p:sp>
      <p:pic>
        <p:nvPicPr>
          <p:cNvPr id="343" name="Google Shape;343;p36"/>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1143000" y="3788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Self-Aligning Moment</a:t>
            </a:r>
            <a:endParaRPr>
              <a:latin typeface="Old Standard TT"/>
              <a:ea typeface="Old Standard TT"/>
              <a:cs typeface="Old Standard TT"/>
              <a:sym typeface="Old Standard TT"/>
            </a:endParaRPr>
          </a:p>
        </p:txBody>
      </p:sp>
      <p:pic>
        <p:nvPicPr>
          <p:cNvPr id="349" name="Google Shape;349;p37"/>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50" name="Google Shape;350;p37"/>
          <p:cNvPicPr preferRelativeResize="0"/>
          <p:nvPr/>
        </p:nvPicPr>
        <p:blipFill>
          <a:blip r:embed="rId4">
            <a:alphaModFix/>
          </a:blip>
          <a:stretch>
            <a:fillRect/>
          </a:stretch>
        </p:blipFill>
        <p:spPr>
          <a:xfrm>
            <a:off x="928675" y="1085850"/>
            <a:ext cx="7286625" cy="1028700"/>
          </a:xfrm>
          <a:prstGeom prst="rect">
            <a:avLst/>
          </a:prstGeom>
          <a:noFill/>
          <a:ln>
            <a:noFill/>
          </a:ln>
        </p:spPr>
      </p:pic>
      <p:pic>
        <p:nvPicPr>
          <p:cNvPr id="351" name="Google Shape;351;p37"/>
          <p:cNvPicPr preferRelativeResize="0"/>
          <p:nvPr/>
        </p:nvPicPr>
        <p:blipFill>
          <a:blip r:embed="rId5">
            <a:alphaModFix/>
          </a:blip>
          <a:stretch>
            <a:fillRect/>
          </a:stretch>
        </p:blipFill>
        <p:spPr>
          <a:xfrm>
            <a:off x="390525" y="2114550"/>
            <a:ext cx="5043358" cy="2724150"/>
          </a:xfrm>
          <a:prstGeom prst="rect">
            <a:avLst/>
          </a:prstGeom>
          <a:noFill/>
          <a:ln>
            <a:noFill/>
          </a:ln>
        </p:spPr>
      </p:pic>
      <p:pic>
        <p:nvPicPr>
          <p:cNvPr id="352" name="Google Shape;352;p37"/>
          <p:cNvPicPr preferRelativeResize="0"/>
          <p:nvPr/>
        </p:nvPicPr>
        <p:blipFill>
          <a:blip r:embed="rId6">
            <a:alphaModFix/>
          </a:blip>
          <a:stretch>
            <a:fillRect/>
          </a:stretch>
        </p:blipFill>
        <p:spPr>
          <a:xfrm>
            <a:off x="5510069" y="2962275"/>
            <a:ext cx="3043225" cy="501350"/>
          </a:xfrm>
          <a:prstGeom prst="rect">
            <a:avLst/>
          </a:prstGeom>
          <a:noFill/>
          <a:ln>
            <a:noFill/>
          </a:ln>
        </p:spPr>
      </p:pic>
      <p:sp>
        <p:nvSpPr>
          <p:cNvPr id="353" name="Google Shape;353;p37"/>
          <p:cNvSpPr/>
          <p:nvPr/>
        </p:nvSpPr>
        <p:spPr>
          <a:xfrm>
            <a:off x="5514975" y="2962275"/>
            <a:ext cx="3038400" cy="4953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6019800" y="2314650"/>
            <a:ext cx="1629000" cy="4953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txBox="1"/>
          <p:nvPr/>
        </p:nvSpPr>
        <p:spPr>
          <a:xfrm>
            <a:off x="6257925" y="2346675"/>
            <a:ext cx="13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Fz0 = 1120 [N]</a:t>
            </a:r>
            <a:endParaRPr>
              <a:latin typeface="Calibri"/>
              <a:ea typeface="Calibri"/>
              <a:cs typeface="Calibri"/>
              <a:sym typeface="Calibri"/>
            </a:endParaRPr>
          </a:p>
        </p:txBody>
      </p:sp>
      <p:pic>
        <p:nvPicPr>
          <p:cNvPr id="356" name="Google Shape;356;p37"/>
          <p:cNvPicPr preferRelativeResize="0"/>
          <p:nvPr/>
        </p:nvPicPr>
        <p:blipFill>
          <a:blip r:embed="rId7">
            <a:alphaModFix/>
          </a:blip>
          <a:stretch>
            <a:fillRect/>
          </a:stretch>
        </p:blipFill>
        <p:spPr>
          <a:xfrm>
            <a:off x="4500426" y="2709925"/>
            <a:ext cx="671650" cy="252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8"/>
          <p:cNvSpPr txBox="1"/>
          <p:nvPr>
            <p:ph type="title"/>
          </p:nvPr>
        </p:nvSpPr>
        <p:spPr>
          <a:xfrm>
            <a:off x="661950" y="388400"/>
            <a:ext cx="7820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           Self-Aligning Moment (vertical load change)</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p>
        </p:txBody>
      </p:sp>
      <p:pic>
        <p:nvPicPr>
          <p:cNvPr id="362" name="Google Shape;362;p38"/>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63" name="Google Shape;363;p38"/>
          <p:cNvPicPr preferRelativeResize="0"/>
          <p:nvPr/>
        </p:nvPicPr>
        <p:blipFill>
          <a:blip r:embed="rId4">
            <a:alphaModFix/>
          </a:blip>
          <a:stretch>
            <a:fillRect/>
          </a:stretch>
        </p:blipFill>
        <p:spPr>
          <a:xfrm>
            <a:off x="1543050" y="1042475"/>
            <a:ext cx="6222200" cy="1091125"/>
          </a:xfrm>
          <a:prstGeom prst="rect">
            <a:avLst/>
          </a:prstGeom>
          <a:noFill/>
          <a:ln>
            <a:noFill/>
          </a:ln>
        </p:spPr>
      </p:pic>
      <p:pic>
        <p:nvPicPr>
          <p:cNvPr id="364" name="Google Shape;364;p38"/>
          <p:cNvPicPr preferRelativeResize="0"/>
          <p:nvPr/>
        </p:nvPicPr>
        <p:blipFill>
          <a:blip r:embed="rId5">
            <a:alphaModFix/>
          </a:blip>
          <a:stretch>
            <a:fillRect/>
          </a:stretch>
        </p:blipFill>
        <p:spPr>
          <a:xfrm>
            <a:off x="381000" y="2133600"/>
            <a:ext cx="5242529" cy="2705100"/>
          </a:xfrm>
          <a:prstGeom prst="rect">
            <a:avLst/>
          </a:prstGeom>
          <a:noFill/>
          <a:ln>
            <a:noFill/>
          </a:ln>
        </p:spPr>
      </p:pic>
      <p:pic>
        <p:nvPicPr>
          <p:cNvPr id="365" name="Google Shape;365;p38"/>
          <p:cNvPicPr preferRelativeResize="0"/>
          <p:nvPr/>
        </p:nvPicPr>
        <p:blipFill>
          <a:blip r:embed="rId6">
            <a:alphaModFix/>
          </a:blip>
          <a:stretch>
            <a:fillRect/>
          </a:stretch>
        </p:blipFill>
        <p:spPr>
          <a:xfrm>
            <a:off x="5946375" y="2924175"/>
            <a:ext cx="2883300" cy="552450"/>
          </a:xfrm>
          <a:prstGeom prst="rect">
            <a:avLst/>
          </a:prstGeom>
          <a:noFill/>
          <a:ln>
            <a:noFill/>
          </a:ln>
        </p:spPr>
      </p:pic>
      <p:sp>
        <p:nvSpPr>
          <p:cNvPr id="366" name="Google Shape;366;p38"/>
          <p:cNvSpPr/>
          <p:nvPr/>
        </p:nvSpPr>
        <p:spPr>
          <a:xfrm>
            <a:off x="5924550" y="2886075"/>
            <a:ext cx="2905200" cy="7335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9"/>
          <p:cNvSpPr txBox="1"/>
          <p:nvPr>
            <p:ph type="title"/>
          </p:nvPr>
        </p:nvSpPr>
        <p:spPr>
          <a:xfrm>
            <a:off x="519150" y="331250"/>
            <a:ext cx="81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           Self-Aligning Moment (camber angle change)</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p>
        </p:txBody>
      </p:sp>
      <p:pic>
        <p:nvPicPr>
          <p:cNvPr id="372" name="Google Shape;372;p39"/>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73" name="Google Shape;373;p39"/>
          <p:cNvPicPr preferRelativeResize="0"/>
          <p:nvPr/>
        </p:nvPicPr>
        <p:blipFill>
          <a:blip r:embed="rId4">
            <a:alphaModFix/>
          </a:blip>
          <a:stretch>
            <a:fillRect/>
          </a:stretch>
        </p:blipFill>
        <p:spPr>
          <a:xfrm>
            <a:off x="1504950" y="1000425"/>
            <a:ext cx="6410325" cy="1095475"/>
          </a:xfrm>
          <a:prstGeom prst="rect">
            <a:avLst/>
          </a:prstGeom>
          <a:noFill/>
          <a:ln>
            <a:noFill/>
          </a:ln>
        </p:spPr>
      </p:pic>
      <p:pic>
        <p:nvPicPr>
          <p:cNvPr id="374" name="Google Shape;374;p39"/>
          <p:cNvPicPr preferRelativeResize="0"/>
          <p:nvPr/>
        </p:nvPicPr>
        <p:blipFill>
          <a:blip r:embed="rId5">
            <a:alphaModFix/>
          </a:blip>
          <a:stretch>
            <a:fillRect/>
          </a:stretch>
        </p:blipFill>
        <p:spPr>
          <a:xfrm>
            <a:off x="304800" y="2095900"/>
            <a:ext cx="5410375" cy="2742800"/>
          </a:xfrm>
          <a:prstGeom prst="rect">
            <a:avLst/>
          </a:prstGeom>
          <a:noFill/>
          <a:ln>
            <a:noFill/>
          </a:ln>
        </p:spPr>
      </p:pic>
      <p:pic>
        <p:nvPicPr>
          <p:cNvPr id="375" name="Google Shape;375;p39"/>
          <p:cNvPicPr preferRelativeResize="0"/>
          <p:nvPr/>
        </p:nvPicPr>
        <p:blipFill>
          <a:blip r:embed="rId6">
            <a:alphaModFix/>
          </a:blip>
          <a:stretch>
            <a:fillRect/>
          </a:stretch>
        </p:blipFill>
        <p:spPr>
          <a:xfrm>
            <a:off x="5876925" y="2971800"/>
            <a:ext cx="2990850" cy="460150"/>
          </a:xfrm>
          <a:prstGeom prst="rect">
            <a:avLst/>
          </a:prstGeom>
          <a:noFill/>
          <a:ln>
            <a:noFill/>
          </a:ln>
        </p:spPr>
      </p:pic>
      <p:sp>
        <p:nvSpPr>
          <p:cNvPr id="376" name="Google Shape;376;p39"/>
          <p:cNvSpPr/>
          <p:nvPr/>
        </p:nvSpPr>
        <p:spPr>
          <a:xfrm>
            <a:off x="5876925" y="2924175"/>
            <a:ext cx="2991000" cy="5079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type="title"/>
          </p:nvPr>
        </p:nvSpPr>
        <p:spPr>
          <a:xfrm>
            <a:off x="1337825" y="29237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b="1" lang="it" sz="4000" u="sng">
                <a:latin typeface="Old Standard TT"/>
                <a:ea typeface="Old Standard TT"/>
                <a:cs typeface="Old Standard TT"/>
                <a:sym typeface="Old Standard TT"/>
              </a:rPr>
              <a:t>Steady-State Handling Analysis</a:t>
            </a:r>
            <a:endParaRPr b="1" sz="4000" u="sng">
              <a:latin typeface="Old Standard TT"/>
              <a:ea typeface="Old Standard TT"/>
              <a:cs typeface="Old Standard TT"/>
              <a:sym typeface="Old Standard TT"/>
            </a:endParaRPr>
          </a:p>
        </p:txBody>
      </p:sp>
      <p:sp>
        <p:nvSpPr>
          <p:cNvPr id="382" name="Google Shape;382;p40"/>
          <p:cNvSpPr txBox="1"/>
          <p:nvPr>
            <p:ph idx="1" type="body"/>
          </p:nvPr>
        </p:nvSpPr>
        <p:spPr>
          <a:xfrm>
            <a:off x="819150" y="1275125"/>
            <a:ext cx="7505700" cy="2284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sz="1600">
                <a:latin typeface="Old Standard TT"/>
                <a:ea typeface="Old Standard TT"/>
                <a:cs typeface="Old Standard TT"/>
                <a:sym typeface="Old Standard TT"/>
              </a:rPr>
              <a:t>For the study of the Steady-state behaviour of the F-SAE car provided to us we used the so called </a:t>
            </a:r>
            <a:r>
              <a:rPr b="1" i="1" lang="it" sz="1600" u="sng">
                <a:latin typeface="Old Standard TT"/>
                <a:ea typeface="Old Standard TT"/>
                <a:cs typeface="Old Standard TT"/>
                <a:sym typeface="Old Standard TT"/>
              </a:rPr>
              <a:t>Double Track Model or 8 DoFs model</a:t>
            </a:r>
            <a:r>
              <a:rPr lang="it" sz="1600">
                <a:latin typeface="Old Standard TT"/>
                <a:ea typeface="Old Standard TT"/>
                <a:cs typeface="Old Standard TT"/>
                <a:sym typeface="Old Standard TT"/>
              </a:rPr>
              <a:t>, a vehicle model for performance analysis.</a:t>
            </a:r>
            <a:endParaRPr sz="1600">
              <a:latin typeface="Old Standard TT"/>
              <a:ea typeface="Old Standard TT"/>
              <a:cs typeface="Old Standard TT"/>
              <a:sym typeface="Old Standard TT"/>
            </a:endParaRPr>
          </a:p>
          <a:p>
            <a:pPr indent="0" lvl="0" marL="0" rtl="0" algn="l">
              <a:spcBef>
                <a:spcPts val="1200"/>
              </a:spcBef>
              <a:spcAft>
                <a:spcPts val="1200"/>
              </a:spcAft>
              <a:buNone/>
            </a:pPr>
            <a:r>
              <a:rPr lang="it" sz="1600">
                <a:latin typeface="Old Standard TT"/>
                <a:ea typeface="Old Standard TT"/>
                <a:cs typeface="Old Standard TT"/>
                <a:sym typeface="Old Standard TT"/>
              </a:rPr>
              <a:t>This model allows to study the lateral and longitudinal vehicle response together with the combined behaviour of the vehicle. In particular, it is very suited to analyze how the changes of the main system components or parameters affect the vehicle steering and traction/braking </a:t>
            </a:r>
            <a:r>
              <a:rPr lang="it" sz="1600">
                <a:latin typeface="Old Standard TT"/>
                <a:ea typeface="Old Standard TT"/>
                <a:cs typeface="Old Standard TT"/>
                <a:sym typeface="Old Standard TT"/>
              </a:rPr>
              <a:t>characteristics</a:t>
            </a:r>
            <a:endParaRPr sz="1600">
              <a:latin typeface="Old Standard TT"/>
              <a:ea typeface="Old Standard TT"/>
              <a:cs typeface="Old Standard TT"/>
              <a:sym typeface="Old Standard TT"/>
            </a:endParaRPr>
          </a:p>
        </p:txBody>
      </p:sp>
      <p:pic>
        <p:nvPicPr>
          <p:cNvPr id="383" name="Google Shape;383;p40"/>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384" name="Google Shape;384;p40"/>
          <p:cNvPicPr preferRelativeResize="0"/>
          <p:nvPr/>
        </p:nvPicPr>
        <p:blipFill>
          <a:blip r:embed="rId4">
            <a:alphaModFix/>
          </a:blip>
          <a:stretch>
            <a:fillRect/>
          </a:stretch>
        </p:blipFill>
        <p:spPr>
          <a:xfrm>
            <a:off x="2514600" y="3532075"/>
            <a:ext cx="4114800" cy="1247775"/>
          </a:xfrm>
          <a:prstGeom prst="rect">
            <a:avLst/>
          </a:prstGeom>
          <a:noFill/>
          <a:ln>
            <a:noFill/>
          </a:ln>
        </p:spPr>
      </p:pic>
      <p:sp>
        <p:nvSpPr>
          <p:cNvPr id="385" name="Google Shape;385;p40"/>
          <p:cNvSpPr/>
          <p:nvPr/>
        </p:nvSpPr>
        <p:spPr>
          <a:xfrm>
            <a:off x="2233175" y="3587475"/>
            <a:ext cx="4293600" cy="12477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1"/>
          <p:cNvPicPr preferRelativeResize="0"/>
          <p:nvPr/>
        </p:nvPicPr>
        <p:blipFill>
          <a:blip r:embed="rId3">
            <a:alphaModFix/>
          </a:blip>
          <a:stretch>
            <a:fillRect/>
          </a:stretch>
        </p:blipFill>
        <p:spPr>
          <a:xfrm>
            <a:off x="5779713" y="1276350"/>
            <a:ext cx="2828925" cy="2590800"/>
          </a:xfrm>
          <a:prstGeom prst="rect">
            <a:avLst/>
          </a:prstGeom>
          <a:noFill/>
          <a:ln>
            <a:noFill/>
          </a:ln>
        </p:spPr>
      </p:pic>
      <p:sp>
        <p:nvSpPr>
          <p:cNvPr id="391" name="Google Shape;391;p41"/>
          <p:cNvSpPr txBox="1"/>
          <p:nvPr>
            <p:ph idx="1" type="body"/>
          </p:nvPr>
        </p:nvSpPr>
        <p:spPr>
          <a:xfrm>
            <a:off x="374600" y="744900"/>
            <a:ext cx="8362800" cy="411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The model is sufficiently accurate including the major effects of all sub-systems of the vehicle.</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In particular the </a:t>
            </a:r>
            <a:r>
              <a:rPr b="1" lang="it">
                <a:latin typeface="Old Standard TT"/>
                <a:ea typeface="Old Standard TT"/>
                <a:cs typeface="Old Standard TT"/>
                <a:sym typeface="Old Standard TT"/>
              </a:rPr>
              <a:t>model requirements </a:t>
            </a:r>
            <a:r>
              <a:rPr lang="it">
                <a:latin typeface="Old Standard TT"/>
                <a:ea typeface="Old Standard TT"/>
                <a:cs typeface="Old Standard TT"/>
                <a:sym typeface="Old Standard TT"/>
              </a:rPr>
              <a:t>are as follows:</a:t>
            </a:r>
            <a:endParaRPr>
              <a:latin typeface="Old Standard TT"/>
              <a:ea typeface="Old Standard TT"/>
              <a:cs typeface="Old Standard TT"/>
              <a:sym typeface="Old Standard TT"/>
            </a:endParaRPr>
          </a:p>
          <a:p>
            <a:pPr indent="-311150" lvl="0" marL="457200" rtl="0" algn="l">
              <a:spcBef>
                <a:spcPts val="1200"/>
              </a:spcBef>
              <a:spcAft>
                <a:spcPts val="0"/>
              </a:spcAft>
              <a:buSzPts val="1300"/>
              <a:buFont typeface="Old Standard TT"/>
              <a:buChar char="➢"/>
            </a:pPr>
            <a:r>
              <a:rPr lang="it">
                <a:latin typeface="Old Standard TT"/>
                <a:ea typeface="Old Standard TT"/>
                <a:cs typeface="Old Standard TT"/>
                <a:sym typeface="Old Standard TT"/>
              </a:rPr>
              <a:t>Tyre characteristics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Suspension characteristics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Inertia properties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Driveline and braking system</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Steering system </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Most importantly the </a:t>
            </a:r>
            <a:r>
              <a:rPr b="1" lang="it">
                <a:latin typeface="Old Standard TT"/>
                <a:ea typeface="Old Standard TT"/>
                <a:cs typeface="Old Standard TT"/>
                <a:sym typeface="Old Standard TT"/>
              </a:rPr>
              <a:t>model assumptions</a:t>
            </a:r>
            <a:r>
              <a:rPr lang="it">
                <a:latin typeface="Old Standard TT"/>
                <a:ea typeface="Old Standard TT"/>
                <a:cs typeface="Old Standard TT"/>
                <a:sym typeface="Old Standard TT"/>
              </a:rPr>
              <a:t> are:</a:t>
            </a:r>
            <a:endParaRPr>
              <a:latin typeface="Old Standard TT"/>
              <a:ea typeface="Old Standard TT"/>
              <a:cs typeface="Old Standard TT"/>
              <a:sym typeface="Old Standard TT"/>
            </a:endParaRPr>
          </a:p>
          <a:p>
            <a:pPr indent="-311150" lvl="0" marL="457200" rtl="0" algn="l">
              <a:spcBef>
                <a:spcPts val="1200"/>
              </a:spcBef>
              <a:spcAft>
                <a:spcPts val="0"/>
              </a:spcAft>
              <a:buSzPts val="1300"/>
              <a:buFont typeface="Old Standard TT"/>
              <a:buChar char="➔"/>
            </a:pPr>
            <a:r>
              <a:rPr lang="it">
                <a:latin typeface="Old Standard TT"/>
                <a:ea typeface="Old Standard TT"/>
                <a:cs typeface="Old Standard TT"/>
                <a:sym typeface="Old Standard TT"/>
              </a:rPr>
              <a:t>Flat road, 4 wheels, 2 axles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Negligible effects of the suspensions on the contact points positions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Roll motion (no heave and pitch motion) with roll axis not changing its pose</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Front Steering system only and vertical steering axis </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Small </a:t>
            </a:r>
            <a:r>
              <a:rPr lang="it">
                <a:latin typeface="Old Standard TT"/>
                <a:ea typeface="Old Standard TT"/>
                <a:cs typeface="Old Standard TT"/>
                <a:sym typeface="Old Standard TT"/>
              </a:rPr>
              <a:t>steering angle (easier equations)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Open differential (torque split equally on right and left wheel)</a:t>
            </a:r>
            <a:endParaRPr>
              <a:latin typeface="Old Standard TT"/>
              <a:ea typeface="Old Standard TT"/>
              <a:cs typeface="Old Standard TT"/>
              <a:sym typeface="Old Standard TT"/>
            </a:endParaRPr>
          </a:p>
        </p:txBody>
      </p:sp>
      <p:sp>
        <p:nvSpPr>
          <p:cNvPr id="392" name="Google Shape;392;p41"/>
          <p:cNvSpPr txBox="1"/>
          <p:nvPr>
            <p:ph type="title"/>
          </p:nvPr>
        </p:nvSpPr>
        <p:spPr>
          <a:xfrm>
            <a:off x="2821825" y="1716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Double Track Model</a:t>
            </a:r>
            <a:endParaRPr>
              <a:latin typeface="Old Standard TT"/>
              <a:ea typeface="Old Standard TT"/>
              <a:cs typeface="Old Standard TT"/>
              <a:sym typeface="Old Standard TT"/>
            </a:endParaRPr>
          </a:p>
        </p:txBody>
      </p:sp>
      <p:pic>
        <p:nvPicPr>
          <p:cNvPr id="393" name="Google Shape;393;p41"/>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idx="1" type="body"/>
          </p:nvPr>
        </p:nvSpPr>
        <p:spPr>
          <a:xfrm>
            <a:off x="819150" y="1136100"/>
            <a:ext cx="7505700" cy="2589900"/>
          </a:xfrm>
          <a:prstGeom prst="rect">
            <a:avLst/>
          </a:prstGeom>
        </p:spPr>
        <p:txBody>
          <a:bodyPr anchorCtr="0" anchor="t" bIns="91425" lIns="91425" spcFirstLastPara="1" rIns="91425" wrap="square" tIns="91425">
            <a:spAutoFit/>
          </a:bodyPr>
          <a:lstStyle/>
          <a:p>
            <a:pPr indent="0" lvl="0" marL="0" rtl="0" algn="l">
              <a:lnSpc>
                <a:spcPct val="95000"/>
              </a:lnSpc>
              <a:spcBef>
                <a:spcPts val="0"/>
              </a:spcBef>
              <a:spcAft>
                <a:spcPts val="0"/>
              </a:spcAft>
              <a:buSzPts val="852"/>
              <a:buNone/>
            </a:pPr>
            <a:r>
              <a:rPr lang="it" sz="1107">
                <a:latin typeface="Old Standard TT"/>
                <a:ea typeface="Old Standard TT"/>
                <a:cs typeface="Old Standard TT"/>
                <a:sym typeface="Old Standard TT"/>
              </a:rPr>
              <a:t>To study the tyre data fitting of the data provided we used the so called </a:t>
            </a:r>
            <a:r>
              <a:rPr b="1" lang="it" sz="1107">
                <a:latin typeface="Old Standard TT"/>
                <a:ea typeface="Old Standard TT"/>
                <a:cs typeface="Old Standard TT"/>
                <a:sym typeface="Old Standard TT"/>
              </a:rPr>
              <a:t>Magic Formula ‘96 Tyre Model</a:t>
            </a:r>
            <a:r>
              <a:rPr lang="it" sz="1107">
                <a:latin typeface="Old Standard TT"/>
                <a:ea typeface="Old Standard TT"/>
                <a:cs typeface="Old Standard TT"/>
                <a:sym typeface="Old Standard TT"/>
              </a:rPr>
              <a:t> developed by </a:t>
            </a:r>
            <a:r>
              <a:rPr b="1" lang="it" sz="1107">
                <a:latin typeface="Old Standard TT"/>
                <a:ea typeface="Old Standard TT"/>
                <a:cs typeface="Old Standard TT"/>
                <a:sym typeface="Old Standard TT"/>
              </a:rPr>
              <a:t>Hans B. Pacejka</a:t>
            </a:r>
            <a:r>
              <a:rPr lang="it" sz="1107">
                <a:latin typeface="Old Standard TT"/>
                <a:ea typeface="Old Standard TT"/>
                <a:cs typeface="Old Standard TT"/>
                <a:sym typeface="Old Standard TT"/>
              </a:rPr>
              <a:t>. I</a:t>
            </a:r>
            <a:r>
              <a:rPr lang="it" sz="1107">
                <a:latin typeface="Old Standard TT"/>
                <a:ea typeface="Old Standard TT"/>
                <a:cs typeface="Old Standard TT"/>
                <a:sym typeface="Old Standard TT"/>
              </a:rPr>
              <a:t>n particular this is a widely used semi-empirical tyre model able to calculate steady-state tyre forces and moments characteristics. Furthermore, it is an accurate and numerically efficient model able to fit well experimental data while considering the main features of a physical model like the Brush Model. </a:t>
            </a:r>
            <a:endParaRPr sz="11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rPr lang="it" sz="1107">
                <a:latin typeface="Old Standard TT"/>
                <a:ea typeface="Old Standard TT"/>
                <a:cs typeface="Old Standard TT"/>
                <a:sym typeface="Old Standard TT"/>
              </a:rPr>
              <a:t>In particular this type of model is based on</a:t>
            </a:r>
            <a:r>
              <a:rPr b="1" i="1" lang="it" sz="1107" u="sng">
                <a:latin typeface="Old Standard TT"/>
                <a:ea typeface="Old Standard TT"/>
                <a:cs typeface="Old Standard TT"/>
                <a:sym typeface="Old Standard TT"/>
              </a:rPr>
              <a:t> 6 main factors/parameters</a:t>
            </a:r>
            <a:r>
              <a:rPr lang="it" sz="1107">
                <a:latin typeface="Old Standard TT"/>
                <a:ea typeface="Old Standard TT"/>
                <a:cs typeface="Old Standard TT"/>
                <a:sym typeface="Old Standard TT"/>
              </a:rPr>
              <a:t> which are:</a:t>
            </a:r>
            <a:endParaRPr sz="1107">
              <a:latin typeface="Old Standard TT"/>
              <a:ea typeface="Old Standard TT"/>
              <a:cs typeface="Old Standard TT"/>
              <a:sym typeface="Old Standard TT"/>
            </a:endParaRPr>
          </a:p>
          <a:p>
            <a:pPr indent="-298926" lvl="0" marL="457200" rtl="0" algn="l">
              <a:lnSpc>
                <a:spcPct val="95000"/>
              </a:lnSpc>
              <a:spcBef>
                <a:spcPts val="1200"/>
              </a:spcBef>
              <a:spcAft>
                <a:spcPts val="0"/>
              </a:spcAft>
              <a:buSzPts val="1108"/>
              <a:buFont typeface="Old Standard TT"/>
              <a:buChar char="➢"/>
            </a:pPr>
            <a:r>
              <a:rPr lang="it" sz="1107">
                <a:latin typeface="Old Standard TT"/>
                <a:ea typeface="Old Standard TT"/>
                <a:cs typeface="Old Standard TT"/>
                <a:sym typeface="Old Standard TT"/>
              </a:rPr>
              <a:t>B (Stiffness Factor)</a:t>
            </a:r>
            <a:r>
              <a:rPr lang="it" sz="1107">
                <a:latin typeface="Old Standard TT"/>
                <a:ea typeface="Old Standard TT"/>
                <a:cs typeface="Old Standard TT"/>
                <a:sym typeface="Old Standard TT"/>
              </a:rPr>
              <a:t>: determines the slope at the origin</a:t>
            </a:r>
            <a:endParaRPr sz="1107">
              <a:latin typeface="Old Standard TT"/>
              <a:ea typeface="Old Standard TT"/>
              <a:cs typeface="Old Standard TT"/>
              <a:sym typeface="Old Standard TT"/>
            </a:endParaRPr>
          </a:p>
          <a:p>
            <a:pPr indent="-298926" lvl="0" marL="457200" rtl="0" algn="l">
              <a:lnSpc>
                <a:spcPct val="95000"/>
              </a:lnSpc>
              <a:spcBef>
                <a:spcPts val="0"/>
              </a:spcBef>
              <a:spcAft>
                <a:spcPts val="0"/>
              </a:spcAft>
              <a:buSzPts val="1108"/>
              <a:buFont typeface="Old Standard TT"/>
              <a:buChar char="➢"/>
            </a:pPr>
            <a:r>
              <a:rPr lang="it" sz="1107">
                <a:latin typeface="Old Standard TT"/>
                <a:ea typeface="Old Standard TT"/>
                <a:cs typeface="Old Standard TT"/>
                <a:sym typeface="Old Standard TT"/>
              </a:rPr>
              <a:t>C (Shape Factor)</a:t>
            </a:r>
            <a:endParaRPr sz="1107">
              <a:latin typeface="Old Standard TT"/>
              <a:ea typeface="Old Standard TT"/>
              <a:cs typeface="Old Standard TT"/>
              <a:sym typeface="Old Standard TT"/>
            </a:endParaRPr>
          </a:p>
          <a:p>
            <a:pPr indent="-298926" lvl="0" marL="457200" rtl="0" algn="l">
              <a:lnSpc>
                <a:spcPct val="95000"/>
              </a:lnSpc>
              <a:spcBef>
                <a:spcPts val="0"/>
              </a:spcBef>
              <a:spcAft>
                <a:spcPts val="0"/>
              </a:spcAft>
              <a:buSzPts val="1108"/>
              <a:buFont typeface="Old Standard TT"/>
              <a:buChar char="➢"/>
            </a:pPr>
            <a:r>
              <a:rPr lang="it" sz="1107">
                <a:latin typeface="Old Standard TT"/>
                <a:ea typeface="Old Standard TT"/>
                <a:cs typeface="Old Standard TT"/>
                <a:sym typeface="Old Standard TT"/>
              </a:rPr>
              <a:t>D (Peak Value)</a:t>
            </a:r>
            <a:endParaRPr sz="1107">
              <a:latin typeface="Old Standard TT"/>
              <a:ea typeface="Old Standard TT"/>
              <a:cs typeface="Old Standard TT"/>
              <a:sym typeface="Old Standard TT"/>
            </a:endParaRPr>
          </a:p>
          <a:p>
            <a:pPr indent="-298926" lvl="0" marL="457200" rtl="0" algn="l">
              <a:lnSpc>
                <a:spcPct val="95000"/>
              </a:lnSpc>
              <a:spcBef>
                <a:spcPts val="0"/>
              </a:spcBef>
              <a:spcAft>
                <a:spcPts val="0"/>
              </a:spcAft>
              <a:buSzPts val="1108"/>
              <a:buFont typeface="Old Standard TT"/>
              <a:buChar char="➢"/>
            </a:pPr>
            <a:r>
              <a:rPr lang="it" sz="1107">
                <a:latin typeface="Old Standard TT"/>
                <a:ea typeface="Old Standard TT"/>
                <a:cs typeface="Old Standard TT"/>
                <a:sym typeface="Old Standard TT"/>
              </a:rPr>
              <a:t>E (Curvature Factor): controls the curvature at the peak and its </a:t>
            </a:r>
            <a:r>
              <a:rPr lang="it" sz="1107">
                <a:latin typeface="Old Standard TT"/>
                <a:ea typeface="Old Standard TT"/>
                <a:cs typeface="Old Standard TT"/>
                <a:sym typeface="Old Standard TT"/>
              </a:rPr>
              <a:t>horizontal position</a:t>
            </a:r>
            <a:endParaRPr sz="1107">
              <a:latin typeface="Old Standard TT"/>
              <a:ea typeface="Old Standard TT"/>
              <a:cs typeface="Old Standard TT"/>
              <a:sym typeface="Old Standard TT"/>
            </a:endParaRPr>
          </a:p>
          <a:p>
            <a:pPr indent="-298926" lvl="0" marL="457200" rtl="0" algn="l">
              <a:lnSpc>
                <a:spcPct val="95000"/>
              </a:lnSpc>
              <a:spcBef>
                <a:spcPts val="0"/>
              </a:spcBef>
              <a:spcAft>
                <a:spcPts val="0"/>
              </a:spcAft>
              <a:buSzPts val="1108"/>
              <a:buFont typeface="Old Standard TT"/>
              <a:buChar char="➢"/>
            </a:pPr>
            <a:r>
              <a:rPr lang="it" sz="1107">
                <a:latin typeface="Old Standard TT"/>
                <a:ea typeface="Old Standard TT"/>
                <a:cs typeface="Old Standard TT"/>
                <a:sym typeface="Old Standard TT"/>
              </a:rPr>
              <a:t>Sh (Horizontal Shift)</a:t>
            </a:r>
            <a:endParaRPr sz="1107">
              <a:latin typeface="Old Standard TT"/>
              <a:ea typeface="Old Standard TT"/>
              <a:cs typeface="Old Standard TT"/>
              <a:sym typeface="Old Standard TT"/>
            </a:endParaRPr>
          </a:p>
          <a:p>
            <a:pPr indent="-298926" lvl="0" marL="457200" rtl="0" algn="l">
              <a:lnSpc>
                <a:spcPct val="95000"/>
              </a:lnSpc>
              <a:spcBef>
                <a:spcPts val="0"/>
              </a:spcBef>
              <a:spcAft>
                <a:spcPts val="0"/>
              </a:spcAft>
              <a:buSzPts val="1108"/>
              <a:buFont typeface="Old Standard TT"/>
              <a:buChar char="➢"/>
            </a:pPr>
            <a:r>
              <a:rPr lang="it" sz="1107">
                <a:latin typeface="Old Standard TT"/>
                <a:ea typeface="Old Standard TT"/>
                <a:cs typeface="Old Standard TT"/>
                <a:sym typeface="Old Standard TT"/>
              </a:rPr>
              <a:t>Sv (Vertical Shift)</a:t>
            </a:r>
            <a:endParaRPr sz="1107">
              <a:latin typeface="Old Standard TT"/>
              <a:ea typeface="Old Standard TT"/>
              <a:cs typeface="Old Standard TT"/>
              <a:sym typeface="Old Standard TT"/>
            </a:endParaRPr>
          </a:p>
          <a:p>
            <a:pPr indent="0" lvl="0" marL="0" rtl="0" algn="l">
              <a:lnSpc>
                <a:spcPct val="95000"/>
              </a:lnSpc>
              <a:spcBef>
                <a:spcPts val="1200"/>
              </a:spcBef>
              <a:spcAft>
                <a:spcPts val="1200"/>
              </a:spcAft>
              <a:buSzPts val="852"/>
              <a:buNone/>
            </a:pPr>
            <a:r>
              <a:t/>
            </a:r>
            <a:endParaRPr sz="1107">
              <a:latin typeface="Old Standard TT"/>
              <a:ea typeface="Old Standard TT"/>
              <a:cs typeface="Old Standard TT"/>
              <a:sym typeface="Old Standard TT"/>
            </a:endParaRPr>
          </a:p>
        </p:txBody>
      </p:sp>
      <p:sp>
        <p:nvSpPr>
          <p:cNvPr id="146" name="Google Shape;146;p15"/>
          <p:cNvSpPr txBox="1"/>
          <p:nvPr>
            <p:ph type="title"/>
          </p:nvPr>
        </p:nvSpPr>
        <p:spPr>
          <a:xfrm>
            <a:off x="214050" y="327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b="1" lang="it" sz="4000" u="sng">
                <a:latin typeface="Old Standard TT"/>
                <a:ea typeface="Old Standard TT"/>
                <a:cs typeface="Old Standard TT"/>
                <a:sym typeface="Old Standard TT"/>
              </a:rPr>
              <a:t>Tyre data fitting analysis</a:t>
            </a:r>
            <a:endParaRPr b="1" sz="4000" u="sng">
              <a:latin typeface="Old Standard TT"/>
              <a:ea typeface="Old Standard TT"/>
              <a:cs typeface="Old Standard TT"/>
              <a:sym typeface="Old Standard TT"/>
            </a:endParaRPr>
          </a:p>
        </p:txBody>
      </p:sp>
      <p:pic>
        <p:nvPicPr>
          <p:cNvPr id="147" name="Google Shape;147;p15"/>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148" name="Google Shape;148;p15"/>
          <p:cNvSpPr txBox="1"/>
          <p:nvPr/>
        </p:nvSpPr>
        <p:spPr>
          <a:xfrm>
            <a:off x="710325" y="3943925"/>
            <a:ext cx="7449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Old Standard TT"/>
                <a:ea typeface="Old Standard TT"/>
                <a:cs typeface="Old Standard TT"/>
                <a:sym typeface="Old Standard TT"/>
              </a:rPr>
              <a:t>with Y(X) the output variable Fx or Fy (pure lateral or </a:t>
            </a:r>
            <a:r>
              <a:rPr lang="it" sz="1100">
                <a:latin typeface="Old Standard TT"/>
                <a:ea typeface="Old Standard TT"/>
                <a:cs typeface="Old Standard TT"/>
                <a:sym typeface="Old Standard TT"/>
              </a:rPr>
              <a:t>longitudinal forces)</a:t>
            </a:r>
            <a:r>
              <a:rPr lang="it" sz="1100">
                <a:latin typeface="Old Standard TT"/>
                <a:ea typeface="Old Standard TT"/>
                <a:cs typeface="Old Standard TT"/>
                <a:sym typeface="Old Standard TT"/>
              </a:rPr>
              <a:t> and X the input variable α</a:t>
            </a:r>
            <a:endParaRPr sz="1100">
              <a:latin typeface="Old Standard TT"/>
              <a:ea typeface="Old Standard TT"/>
              <a:cs typeface="Old Standard TT"/>
              <a:sym typeface="Old Standard TT"/>
            </a:endParaRPr>
          </a:p>
          <a:p>
            <a:pPr indent="0" lvl="0" marL="0" rtl="0" algn="l">
              <a:spcBef>
                <a:spcPts val="0"/>
              </a:spcBef>
              <a:spcAft>
                <a:spcPts val="0"/>
              </a:spcAft>
              <a:buNone/>
            </a:pPr>
            <a:r>
              <a:rPr lang="it" sz="1100">
                <a:latin typeface="Old Standard TT"/>
                <a:ea typeface="Old Standard TT"/>
                <a:cs typeface="Old Standard TT"/>
                <a:sym typeface="Old Standard TT"/>
              </a:rPr>
              <a:t>or κ (practical slip)</a:t>
            </a:r>
            <a:endParaRPr sz="1100">
              <a:latin typeface="Old Standard TT"/>
              <a:ea typeface="Old Standard TT"/>
              <a:cs typeface="Old Standard TT"/>
              <a:sym typeface="Old Standard TT"/>
            </a:endParaRPr>
          </a:p>
        </p:txBody>
      </p:sp>
      <p:pic>
        <p:nvPicPr>
          <p:cNvPr id="149" name="Google Shape;149;p15"/>
          <p:cNvPicPr preferRelativeResize="0"/>
          <p:nvPr/>
        </p:nvPicPr>
        <p:blipFill>
          <a:blip r:embed="rId4">
            <a:alphaModFix/>
          </a:blip>
          <a:stretch>
            <a:fillRect/>
          </a:stretch>
        </p:blipFill>
        <p:spPr>
          <a:xfrm>
            <a:off x="2562225" y="3326925"/>
            <a:ext cx="4019550" cy="257175"/>
          </a:xfrm>
          <a:prstGeom prst="rect">
            <a:avLst/>
          </a:prstGeom>
          <a:noFill/>
          <a:ln>
            <a:noFill/>
          </a:ln>
        </p:spPr>
      </p:pic>
      <p:pic>
        <p:nvPicPr>
          <p:cNvPr id="150" name="Google Shape;150;p15"/>
          <p:cNvPicPr preferRelativeResize="0"/>
          <p:nvPr/>
        </p:nvPicPr>
        <p:blipFill>
          <a:blip r:embed="rId5">
            <a:alphaModFix/>
          </a:blip>
          <a:stretch>
            <a:fillRect/>
          </a:stretch>
        </p:blipFill>
        <p:spPr>
          <a:xfrm>
            <a:off x="4017268" y="3584100"/>
            <a:ext cx="1109474" cy="359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42"/>
          <p:cNvPicPr preferRelativeResize="0"/>
          <p:nvPr/>
        </p:nvPicPr>
        <p:blipFill>
          <a:blip r:embed="rId3">
            <a:alphaModFix/>
          </a:blip>
          <a:stretch>
            <a:fillRect/>
          </a:stretch>
        </p:blipFill>
        <p:spPr>
          <a:xfrm>
            <a:off x="819148" y="570438"/>
            <a:ext cx="7360476" cy="4002625"/>
          </a:xfrm>
          <a:prstGeom prst="rect">
            <a:avLst/>
          </a:prstGeom>
          <a:noFill/>
          <a:ln>
            <a:noFill/>
          </a:ln>
        </p:spPr>
      </p:pic>
      <p:pic>
        <p:nvPicPr>
          <p:cNvPr id="399" name="Google Shape;399;p42"/>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type="title"/>
          </p:nvPr>
        </p:nvSpPr>
        <p:spPr>
          <a:xfrm>
            <a:off x="948825" y="182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Goals of Steady State Handling Analysis</a:t>
            </a:r>
            <a:endParaRPr>
              <a:latin typeface="Old Standard TT"/>
              <a:ea typeface="Old Standard TT"/>
              <a:cs typeface="Old Standard TT"/>
              <a:sym typeface="Old Standard TT"/>
            </a:endParaRPr>
          </a:p>
        </p:txBody>
      </p:sp>
      <p:pic>
        <p:nvPicPr>
          <p:cNvPr id="405" name="Google Shape;405;p43"/>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406" name="Google Shape;406;p43"/>
          <p:cNvSpPr txBox="1"/>
          <p:nvPr/>
        </p:nvSpPr>
        <p:spPr>
          <a:xfrm>
            <a:off x="465900" y="644300"/>
            <a:ext cx="82122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ld Standard TT"/>
              <a:buChar char="●"/>
            </a:pPr>
            <a:r>
              <a:rPr lang="it">
                <a:latin typeface="Old Standard TT"/>
                <a:ea typeface="Old Standard TT"/>
                <a:cs typeface="Old Standard TT"/>
                <a:sym typeface="Old Standard TT"/>
              </a:rPr>
              <a:t>Modify data according the provided vehicle_data.m file and use the tyre data fitted in the </a:t>
            </a:r>
            <a:r>
              <a:rPr i="1" lang="it" u="sng">
                <a:solidFill>
                  <a:schemeClr val="hlink"/>
                </a:solidFill>
                <a:latin typeface="Old Standard TT"/>
                <a:ea typeface="Old Standard TT"/>
                <a:cs typeface="Old Standard TT"/>
                <a:sym typeface="Old Standard TT"/>
                <a:hlinkClick action="ppaction://hlinksldjump" r:id="rId4"/>
              </a:rPr>
              <a:t>first assignment</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it">
                <a:latin typeface="Old Standard TT"/>
                <a:ea typeface="Old Standard TT"/>
                <a:cs typeface="Old Standard TT"/>
                <a:sym typeface="Old Standard TT"/>
              </a:rPr>
              <a:t>Use the vehicle model (in </a:t>
            </a:r>
            <a:r>
              <a:rPr lang="it" u="sng">
                <a:solidFill>
                  <a:schemeClr val="hlink"/>
                </a:solidFill>
                <a:latin typeface="Old Standard TT"/>
                <a:ea typeface="Old Standard TT"/>
                <a:cs typeface="Old Standard TT"/>
                <a:sym typeface="Old Standard TT"/>
                <a:hlinkClick action="ppaction://hlinksldjump" r:id="rId5"/>
              </a:rPr>
              <a:t>Simulink</a:t>
            </a:r>
            <a:r>
              <a:rPr lang="it">
                <a:latin typeface="Old Standard TT"/>
                <a:ea typeface="Old Standard TT"/>
                <a:cs typeface="Old Standard TT"/>
                <a:sym typeface="Old Standard TT"/>
              </a:rPr>
              <a:t>) to simulate the requested steady state tests such as </a:t>
            </a:r>
            <a:r>
              <a:rPr b="1" i="1" lang="it" u="sng">
                <a:solidFill>
                  <a:schemeClr val="hlink"/>
                </a:solidFill>
                <a:latin typeface="Old Standard TT"/>
                <a:ea typeface="Old Standard TT"/>
                <a:cs typeface="Old Standard TT"/>
                <a:sym typeface="Old Standard TT"/>
                <a:hlinkClick action="ppaction://hlinksldjump" r:id="rId6"/>
              </a:rPr>
              <a:t>Steer ramp test</a:t>
            </a:r>
            <a:r>
              <a:rPr lang="it">
                <a:latin typeface="Old Standard TT"/>
                <a:ea typeface="Old Standard TT"/>
                <a:cs typeface="Old Standard TT"/>
                <a:sym typeface="Old Standard TT"/>
              </a:rPr>
              <a:t> at constant speed and </a:t>
            </a:r>
            <a:r>
              <a:rPr b="1" i="1" lang="it" u="sng">
                <a:solidFill>
                  <a:schemeClr val="hlink"/>
                </a:solidFill>
                <a:latin typeface="Old Standard TT"/>
                <a:ea typeface="Old Standard TT"/>
                <a:cs typeface="Old Standard TT"/>
                <a:sym typeface="Old Standard TT"/>
                <a:hlinkClick action="ppaction://hlinksldjump" r:id="rId7"/>
              </a:rPr>
              <a:t>Speed ramp test</a:t>
            </a:r>
            <a:r>
              <a:rPr lang="it">
                <a:latin typeface="Old Standard TT"/>
                <a:ea typeface="Old Standard TT"/>
                <a:cs typeface="Old Standard TT"/>
                <a:sym typeface="Old Standard TT"/>
              </a:rPr>
              <a:t> at constant steering angle</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it">
                <a:latin typeface="Old Standard TT"/>
                <a:ea typeface="Old Standard TT"/>
                <a:cs typeface="Old Standard TT"/>
                <a:sym typeface="Old Standard TT"/>
              </a:rPr>
              <a:t>Collect the corresponding </a:t>
            </a:r>
            <a:r>
              <a:rPr lang="it">
                <a:latin typeface="Old Standard TT"/>
                <a:ea typeface="Old Standard TT"/>
                <a:cs typeface="Old Standard TT"/>
                <a:sym typeface="Old Standard TT"/>
              </a:rPr>
              <a:t>telemetry</a:t>
            </a:r>
            <a:r>
              <a:rPr lang="it">
                <a:latin typeface="Old Standard TT"/>
                <a:ea typeface="Old Standard TT"/>
                <a:cs typeface="Old Standard TT"/>
                <a:sym typeface="Old Standard TT"/>
              </a:rPr>
              <a:t> data from the aforementioned tests</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it">
                <a:latin typeface="Old Standard TT"/>
                <a:ea typeface="Old Standard TT"/>
                <a:cs typeface="Old Standard TT"/>
                <a:sym typeface="Old Standard TT"/>
              </a:rPr>
              <a:t>Compute main parameters and indices to evaluate the model such as:</a:t>
            </a:r>
            <a:endParaRPr>
              <a:latin typeface="Old Standard TT"/>
              <a:ea typeface="Old Standard TT"/>
              <a:cs typeface="Old Standard TT"/>
              <a:sym typeface="Old Standard TT"/>
            </a:endParaRPr>
          </a:p>
          <a:p>
            <a:pPr indent="0" lvl="0" marL="457200" rtl="0" algn="l">
              <a:spcBef>
                <a:spcPts val="0"/>
              </a:spcBef>
              <a:spcAft>
                <a:spcPts val="0"/>
              </a:spcAft>
              <a:buNone/>
            </a:pPr>
            <a:r>
              <a:rPr b="1" i="1" lang="it" u="sng">
                <a:solidFill>
                  <a:schemeClr val="hlink"/>
                </a:solidFill>
                <a:latin typeface="Old Standard TT"/>
                <a:ea typeface="Old Standard TT"/>
                <a:cs typeface="Old Standard TT"/>
                <a:sym typeface="Old Standard TT"/>
                <a:hlinkClick action="ppaction://hlinksldjump" r:id="rId8"/>
              </a:rPr>
              <a:t>Lateral load transfer</a:t>
            </a:r>
            <a:endParaRPr b="1" i="1" u="sng">
              <a:latin typeface="Old Standard TT"/>
              <a:ea typeface="Old Standard TT"/>
              <a:cs typeface="Old Standard TT"/>
              <a:sym typeface="Old Standard TT"/>
            </a:endParaRPr>
          </a:p>
          <a:p>
            <a:pPr indent="0" lvl="0" marL="457200" rtl="0" algn="l">
              <a:spcBef>
                <a:spcPts val="0"/>
              </a:spcBef>
              <a:spcAft>
                <a:spcPts val="0"/>
              </a:spcAft>
              <a:buNone/>
            </a:pPr>
            <a:r>
              <a:rPr b="1" i="1" lang="it" u="sng">
                <a:solidFill>
                  <a:schemeClr val="hlink"/>
                </a:solidFill>
                <a:latin typeface="Old Standard TT"/>
                <a:ea typeface="Old Standard TT"/>
                <a:cs typeface="Old Standard TT"/>
                <a:sym typeface="Old Standard TT"/>
                <a:hlinkClick action="ppaction://hlinksldjump" r:id="rId9"/>
              </a:rPr>
              <a:t>Normalised axle characteristics</a:t>
            </a:r>
            <a:r>
              <a:rPr lang="it" u="sng">
                <a:solidFill>
                  <a:schemeClr val="hlink"/>
                </a:solidFill>
                <a:latin typeface="Old Standard TT"/>
                <a:ea typeface="Old Standard TT"/>
                <a:cs typeface="Old Standard TT"/>
                <a:sym typeface="Old Standard TT"/>
                <a:hlinkClick action="ppaction://hlinksldjump" r:id="rId10"/>
              </a:rPr>
              <a:t> </a:t>
            </a:r>
            <a:endParaRPr>
              <a:latin typeface="Old Standard TT"/>
              <a:ea typeface="Old Standard TT"/>
              <a:cs typeface="Old Standard TT"/>
              <a:sym typeface="Old Standard TT"/>
            </a:endParaRPr>
          </a:p>
          <a:p>
            <a:pPr indent="0" lvl="0" marL="457200" rtl="0" algn="l">
              <a:spcBef>
                <a:spcPts val="0"/>
              </a:spcBef>
              <a:spcAft>
                <a:spcPts val="0"/>
              </a:spcAft>
              <a:buNone/>
            </a:pPr>
            <a:r>
              <a:rPr b="1" i="1" lang="it" u="sng">
                <a:solidFill>
                  <a:schemeClr val="hlink"/>
                </a:solidFill>
                <a:latin typeface="Old Standard TT"/>
                <a:ea typeface="Old Standard TT"/>
                <a:cs typeface="Old Standard TT"/>
                <a:sym typeface="Old Standard TT"/>
                <a:hlinkClick action="ppaction://hlinksldjump" r:id="rId11"/>
              </a:rPr>
              <a:t>Handling diagram</a:t>
            </a:r>
            <a:endParaRPr b="1" i="1" u="sng">
              <a:latin typeface="Old Standard TT"/>
              <a:ea typeface="Old Standard TT"/>
              <a:cs typeface="Old Standard TT"/>
              <a:sym typeface="Old Standard TT"/>
            </a:endParaRPr>
          </a:p>
          <a:p>
            <a:pPr indent="0" lvl="0" marL="457200" rtl="0" algn="l">
              <a:spcBef>
                <a:spcPts val="0"/>
              </a:spcBef>
              <a:spcAft>
                <a:spcPts val="0"/>
              </a:spcAft>
              <a:buNone/>
            </a:pPr>
            <a:r>
              <a:rPr b="1" i="1" lang="it" u="sng">
                <a:solidFill>
                  <a:schemeClr val="hlink"/>
                </a:solidFill>
                <a:latin typeface="Old Standard TT"/>
                <a:ea typeface="Old Standard TT"/>
                <a:cs typeface="Old Standard TT"/>
                <a:sym typeface="Old Standard TT"/>
                <a:hlinkClick action="ppaction://hlinksldjump" r:id="rId12"/>
              </a:rPr>
              <a:t>Understeering gradient (theoretical and fitted)</a:t>
            </a:r>
            <a:endParaRPr b="1" i="1" u="sng">
              <a:latin typeface="Old Standard TT"/>
              <a:ea typeface="Old Standard TT"/>
              <a:cs typeface="Old Standard TT"/>
              <a:sym typeface="Old Standard TT"/>
            </a:endParaRPr>
          </a:p>
          <a:p>
            <a:pPr indent="457200" lvl="0" marL="0" rtl="0" algn="l">
              <a:spcBef>
                <a:spcPts val="0"/>
              </a:spcBef>
              <a:spcAft>
                <a:spcPts val="0"/>
              </a:spcAft>
              <a:buNone/>
            </a:pPr>
            <a:r>
              <a:rPr b="1" i="1" lang="it" u="sng">
                <a:solidFill>
                  <a:schemeClr val="hlink"/>
                </a:solidFill>
                <a:latin typeface="Old Standard TT"/>
                <a:ea typeface="Old Standard TT"/>
                <a:cs typeface="Old Standard TT"/>
                <a:sym typeface="Old Standard TT"/>
                <a:hlinkClick action="ppaction://hlinksldjump" r:id="rId13"/>
              </a:rPr>
              <a:t>Yaw rate gain, </a:t>
            </a:r>
            <a:r>
              <a:rPr b="1" i="1" lang="it" u="sng">
                <a:solidFill>
                  <a:schemeClr val="hlink"/>
                </a:solidFill>
                <a:latin typeface="Old Standard TT"/>
                <a:ea typeface="Old Standard TT"/>
                <a:cs typeface="Old Standard TT"/>
                <a:sym typeface="Old Standard TT"/>
                <a:hlinkClick action="ppaction://hlinksldjump" r:id="rId14"/>
              </a:rPr>
              <a:t>Beta gain</a:t>
            </a:r>
            <a:r>
              <a:rPr b="1" i="1" lang="it" u="sng">
                <a:latin typeface="Old Standard TT"/>
                <a:ea typeface="Old Standard TT"/>
                <a:cs typeface="Old Standard TT"/>
                <a:sym typeface="Old Standard TT"/>
              </a:rPr>
              <a:t> </a:t>
            </a:r>
            <a:endParaRPr b="1" i="1" u="sng">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it">
                <a:latin typeface="Old Standard TT"/>
                <a:ea typeface="Old Standard TT"/>
                <a:cs typeface="Old Standard TT"/>
                <a:sym typeface="Old Standard TT"/>
              </a:rPr>
              <a:t>Evaluate the effect of suspension roll stiffness, static toe angle and camber angle on steering characteristic/handling (optionally investigate the chassis roll stiffness)</a:t>
            </a:r>
            <a:endParaRPr>
              <a:latin typeface="Old Standard TT"/>
              <a:ea typeface="Old Standard TT"/>
              <a:cs typeface="Old Standard TT"/>
              <a:sym typeface="Old Standard TT"/>
            </a:endParaRPr>
          </a:p>
          <a:p>
            <a:pPr indent="0" lvl="0" marL="457200" rtl="0" algn="l">
              <a:spcBef>
                <a:spcPts val="0"/>
              </a:spcBef>
              <a:spcAft>
                <a:spcPts val="0"/>
              </a:spcAft>
              <a:buNone/>
            </a:pPr>
            <a:r>
              <a:t/>
            </a:r>
            <a:endParaRPr>
              <a:latin typeface="Old Standard TT"/>
              <a:ea typeface="Old Standard TT"/>
              <a:cs typeface="Old Standard TT"/>
              <a:sym typeface="Old Standard T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44"/>
          <p:cNvPicPr preferRelativeResize="0"/>
          <p:nvPr/>
        </p:nvPicPr>
        <p:blipFill rotWithShape="1">
          <a:blip r:embed="rId3">
            <a:alphaModFix/>
          </a:blip>
          <a:srcRect b="0" l="4988" r="0" t="0"/>
          <a:stretch/>
        </p:blipFill>
        <p:spPr>
          <a:xfrm>
            <a:off x="246975" y="628437"/>
            <a:ext cx="7222650" cy="3886625"/>
          </a:xfrm>
          <a:prstGeom prst="rect">
            <a:avLst/>
          </a:prstGeom>
          <a:noFill/>
          <a:ln>
            <a:noFill/>
          </a:ln>
        </p:spPr>
      </p:pic>
      <p:sp>
        <p:nvSpPr>
          <p:cNvPr id="412" name="Google Shape;412;p44"/>
          <p:cNvSpPr txBox="1"/>
          <p:nvPr>
            <p:ph type="title"/>
          </p:nvPr>
        </p:nvSpPr>
        <p:spPr>
          <a:xfrm>
            <a:off x="2015000" y="182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Simulink Model implementation </a:t>
            </a:r>
            <a:endParaRPr>
              <a:latin typeface="Old Standard TT"/>
              <a:ea typeface="Old Standard TT"/>
              <a:cs typeface="Old Standard TT"/>
              <a:sym typeface="Old Standard TT"/>
            </a:endParaRPr>
          </a:p>
        </p:txBody>
      </p:sp>
      <p:sp>
        <p:nvSpPr>
          <p:cNvPr id="413" name="Google Shape;413;p44"/>
          <p:cNvSpPr txBox="1"/>
          <p:nvPr>
            <p:ph idx="1" type="body"/>
          </p:nvPr>
        </p:nvSpPr>
        <p:spPr>
          <a:xfrm>
            <a:off x="6962650" y="1051950"/>
            <a:ext cx="4966800" cy="3569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Ramp blocks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Saturation blocks</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Switches</a:t>
            </a:r>
            <a:endParaRPr>
              <a:latin typeface="Old Standard TT"/>
              <a:ea typeface="Old Standard TT"/>
              <a:cs typeface="Old Standard TT"/>
              <a:sym typeface="Old Standard TT"/>
            </a:endParaRPr>
          </a:p>
          <a:p>
            <a:pPr indent="0" lvl="0" marL="457200" rtl="0" algn="l">
              <a:spcBef>
                <a:spcPts val="1200"/>
              </a:spcBef>
              <a:spcAft>
                <a:spcPts val="1200"/>
              </a:spcAft>
              <a:buNone/>
            </a:pPr>
            <a:r>
              <a:t/>
            </a:r>
            <a:endParaRPr>
              <a:latin typeface="Old Standard TT"/>
              <a:ea typeface="Old Standard TT"/>
              <a:cs typeface="Old Standard TT"/>
              <a:sym typeface="Old Standard TT"/>
            </a:endParaRPr>
          </a:p>
        </p:txBody>
      </p:sp>
      <p:pic>
        <p:nvPicPr>
          <p:cNvPr id="414" name="Google Shape;414;p44"/>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idx="1" type="body"/>
          </p:nvPr>
        </p:nvSpPr>
        <p:spPr>
          <a:xfrm>
            <a:off x="4977300" y="914150"/>
            <a:ext cx="3347700" cy="3524700"/>
          </a:xfrm>
          <a:prstGeom prst="rect">
            <a:avLst/>
          </a:prstGeom>
          <a:solidFill>
            <a:srgbClr val="F8F9FA"/>
          </a:solidFill>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Constant speed: 60 Km/h</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Linear steer angle ramp</a:t>
            </a:r>
            <a:endParaRPr>
              <a:latin typeface="Old Standard TT"/>
              <a:ea typeface="Old Standard TT"/>
              <a:cs typeface="Old Standard TT"/>
              <a:sym typeface="Old Standard TT"/>
            </a:endParaRPr>
          </a:p>
          <a:p>
            <a:pPr indent="-311150" lvl="0" marL="457200" rtl="0" algn="l">
              <a:spcBef>
                <a:spcPts val="0"/>
              </a:spcBef>
              <a:spcAft>
                <a:spcPts val="0"/>
              </a:spcAft>
              <a:buSzPts val="1300"/>
              <a:buChar char="-"/>
            </a:pPr>
            <a:r>
              <a:rPr lang="it">
                <a:latin typeface="Old Standard TT"/>
                <a:ea typeface="Old Standard TT"/>
                <a:cs typeface="Old Standard TT"/>
                <a:sym typeface="Old Standard TT"/>
              </a:rPr>
              <a:t>Simulation ends when car starts losing control (</a:t>
            </a:r>
            <a:r>
              <a:rPr lang="it" sz="1050">
                <a:solidFill>
                  <a:srgbClr val="202124"/>
                </a:solidFill>
                <a:highlight>
                  <a:srgbClr val="F8F9FA"/>
                </a:highlight>
                <a:latin typeface="Old Standard TT"/>
                <a:ea typeface="Old Standard TT"/>
                <a:cs typeface="Old Standard TT"/>
                <a:sym typeface="Old Standard TT"/>
              </a:rPr>
              <a:t>~ 63 [s])</a:t>
            </a:r>
            <a:endParaRPr>
              <a:solidFill>
                <a:srgbClr val="202124"/>
              </a:solidFill>
              <a:highlight>
                <a:srgbClr val="F8F9FA"/>
              </a:highlight>
              <a:latin typeface="Old Standard TT"/>
              <a:ea typeface="Old Standard TT"/>
              <a:cs typeface="Old Standard TT"/>
              <a:sym typeface="Old Standard TT"/>
            </a:endParaRPr>
          </a:p>
        </p:txBody>
      </p:sp>
      <p:pic>
        <p:nvPicPr>
          <p:cNvPr id="420" name="Google Shape;420;p45"/>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421" name="Google Shape;421;p45"/>
          <p:cNvSpPr txBox="1"/>
          <p:nvPr/>
        </p:nvSpPr>
        <p:spPr>
          <a:xfrm>
            <a:off x="2117900" y="199100"/>
            <a:ext cx="6396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000">
                <a:solidFill>
                  <a:schemeClr val="lt1"/>
                </a:solidFill>
                <a:latin typeface="Old Standard TT"/>
                <a:ea typeface="Old Standard TT"/>
                <a:cs typeface="Old Standard TT"/>
                <a:sym typeface="Old Standard TT"/>
              </a:rPr>
              <a:t>Test #1 (Steer Ramp Test)</a:t>
            </a:r>
            <a:endParaRPr sz="3000">
              <a:solidFill>
                <a:schemeClr val="lt1"/>
              </a:solidFill>
              <a:latin typeface="Old Standard TT"/>
              <a:ea typeface="Old Standard TT"/>
              <a:cs typeface="Old Standard TT"/>
              <a:sym typeface="Old Standard TT"/>
            </a:endParaRPr>
          </a:p>
        </p:txBody>
      </p:sp>
      <p:pic>
        <p:nvPicPr>
          <p:cNvPr id="422" name="Google Shape;422;p45"/>
          <p:cNvPicPr preferRelativeResize="0"/>
          <p:nvPr/>
        </p:nvPicPr>
        <p:blipFill rotWithShape="1">
          <a:blip r:embed="rId4">
            <a:alphaModFix/>
          </a:blip>
          <a:srcRect b="0" l="23238" r="24564" t="0"/>
          <a:stretch/>
        </p:blipFill>
        <p:spPr>
          <a:xfrm>
            <a:off x="204400" y="759375"/>
            <a:ext cx="4772899" cy="4186251"/>
          </a:xfrm>
          <a:prstGeom prst="rect">
            <a:avLst/>
          </a:prstGeom>
          <a:noFill/>
          <a:ln>
            <a:noFill/>
          </a:ln>
        </p:spPr>
      </p:pic>
      <p:pic>
        <p:nvPicPr>
          <p:cNvPr id="423" name="Google Shape;423;p45"/>
          <p:cNvPicPr preferRelativeResize="0"/>
          <p:nvPr/>
        </p:nvPicPr>
        <p:blipFill rotWithShape="1">
          <a:blip r:embed="rId5">
            <a:alphaModFix/>
          </a:blip>
          <a:srcRect b="5396" l="10588" r="8954" t="50002"/>
          <a:stretch/>
        </p:blipFill>
        <p:spPr>
          <a:xfrm>
            <a:off x="5050302" y="2021475"/>
            <a:ext cx="3840850" cy="974749"/>
          </a:xfrm>
          <a:prstGeom prst="rect">
            <a:avLst/>
          </a:prstGeom>
          <a:noFill/>
          <a:ln>
            <a:noFill/>
          </a:ln>
        </p:spPr>
      </p:pic>
      <p:pic>
        <p:nvPicPr>
          <p:cNvPr id="424" name="Google Shape;424;p45"/>
          <p:cNvPicPr preferRelativeResize="0"/>
          <p:nvPr/>
        </p:nvPicPr>
        <p:blipFill rotWithShape="1">
          <a:blip r:embed="rId6">
            <a:alphaModFix/>
          </a:blip>
          <a:srcRect b="53646" l="10588" r="8954" t="2894"/>
          <a:stretch/>
        </p:blipFill>
        <p:spPr>
          <a:xfrm>
            <a:off x="5050300" y="3038075"/>
            <a:ext cx="3840850" cy="949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6"/>
          <p:cNvPicPr preferRelativeResize="0"/>
          <p:nvPr/>
        </p:nvPicPr>
        <p:blipFill>
          <a:blip r:embed="rId3">
            <a:alphaModFix/>
          </a:blip>
          <a:stretch>
            <a:fillRect/>
          </a:stretch>
        </p:blipFill>
        <p:spPr>
          <a:xfrm>
            <a:off x="819150" y="1555338"/>
            <a:ext cx="4419600" cy="2695575"/>
          </a:xfrm>
          <a:prstGeom prst="rect">
            <a:avLst/>
          </a:prstGeom>
          <a:noFill/>
          <a:ln>
            <a:noFill/>
          </a:ln>
        </p:spPr>
      </p:pic>
      <p:sp>
        <p:nvSpPr>
          <p:cNvPr id="430" name="Google Shape;430;p46"/>
          <p:cNvSpPr txBox="1"/>
          <p:nvPr>
            <p:ph type="title"/>
          </p:nvPr>
        </p:nvSpPr>
        <p:spPr>
          <a:xfrm>
            <a:off x="2663325" y="3413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Lateral Load Transfer</a:t>
            </a:r>
            <a:endParaRPr>
              <a:latin typeface="Old Standard TT"/>
              <a:ea typeface="Old Standard TT"/>
              <a:cs typeface="Old Standard TT"/>
              <a:sym typeface="Old Standard TT"/>
            </a:endParaRPr>
          </a:p>
        </p:txBody>
      </p:sp>
      <p:sp>
        <p:nvSpPr>
          <p:cNvPr id="431" name="Google Shape;431;p46"/>
          <p:cNvSpPr txBox="1"/>
          <p:nvPr>
            <p:ph idx="1" type="body"/>
          </p:nvPr>
        </p:nvSpPr>
        <p:spPr>
          <a:xfrm>
            <a:off x="819150" y="852525"/>
            <a:ext cx="7505700" cy="9975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it" sz="1600">
                <a:latin typeface="Old Standard TT"/>
                <a:ea typeface="Old Standard TT"/>
                <a:cs typeface="Old Standard TT"/>
                <a:sym typeface="Old Standard TT"/>
              </a:rPr>
              <a:t>We consider the case of </a:t>
            </a:r>
            <a:r>
              <a:rPr b="1" lang="it" sz="1600">
                <a:latin typeface="Old Standard TT"/>
                <a:ea typeface="Old Standard TT"/>
                <a:cs typeface="Old Standard TT"/>
                <a:sym typeface="Old Standard TT"/>
              </a:rPr>
              <a:t>Suspension deformation</a:t>
            </a:r>
            <a:r>
              <a:rPr lang="it" sz="1600">
                <a:latin typeface="Old Standard TT"/>
                <a:ea typeface="Old Standard TT"/>
                <a:cs typeface="Old Standard TT"/>
                <a:sym typeface="Old Standard TT"/>
              </a:rPr>
              <a:t> only (tyres assumed infinitely rigid) and the fact that we are in steady-state so we have neither yaw moment effect nor an angular acceleration.</a:t>
            </a:r>
            <a:endParaRPr sz="1600">
              <a:latin typeface="Old Standard TT"/>
              <a:ea typeface="Old Standard TT"/>
              <a:cs typeface="Old Standard TT"/>
              <a:sym typeface="Old Standard TT"/>
            </a:endParaRPr>
          </a:p>
        </p:txBody>
      </p:sp>
      <p:pic>
        <p:nvPicPr>
          <p:cNvPr id="432" name="Google Shape;432;p46"/>
          <p:cNvPicPr preferRelativeResize="0"/>
          <p:nvPr/>
        </p:nvPicPr>
        <p:blipFill>
          <a:blip r:embed="rId4">
            <a:alphaModFix/>
          </a:blip>
          <a:stretch>
            <a:fillRect/>
          </a:stretch>
        </p:blipFill>
        <p:spPr>
          <a:xfrm>
            <a:off x="7599300" y="4102175"/>
            <a:ext cx="1138125" cy="677675"/>
          </a:xfrm>
          <a:prstGeom prst="rect">
            <a:avLst/>
          </a:prstGeom>
          <a:noFill/>
          <a:ln>
            <a:noFill/>
          </a:ln>
        </p:spPr>
      </p:pic>
      <p:sp>
        <p:nvSpPr>
          <p:cNvPr id="433" name="Google Shape;433;p46"/>
          <p:cNvSpPr/>
          <p:nvPr/>
        </p:nvSpPr>
        <p:spPr>
          <a:xfrm>
            <a:off x="2733600" y="1850025"/>
            <a:ext cx="590700" cy="61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6"/>
          <p:cNvSpPr/>
          <p:nvPr/>
        </p:nvSpPr>
        <p:spPr>
          <a:xfrm>
            <a:off x="2733600" y="2571750"/>
            <a:ext cx="590700" cy="6138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6"/>
          <p:cNvSpPr/>
          <p:nvPr/>
        </p:nvSpPr>
        <p:spPr>
          <a:xfrm>
            <a:off x="3522750" y="1850025"/>
            <a:ext cx="1404600" cy="613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6"/>
          <p:cNvSpPr/>
          <p:nvPr/>
        </p:nvSpPr>
        <p:spPr>
          <a:xfrm>
            <a:off x="3522750" y="2596238"/>
            <a:ext cx="1404600" cy="613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6"/>
          <p:cNvSpPr/>
          <p:nvPr/>
        </p:nvSpPr>
        <p:spPr>
          <a:xfrm>
            <a:off x="5909250" y="2063575"/>
            <a:ext cx="2303100" cy="4002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6"/>
          <p:cNvSpPr txBox="1"/>
          <p:nvPr/>
        </p:nvSpPr>
        <p:spPr>
          <a:xfrm>
            <a:off x="5907100" y="2093625"/>
            <a:ext cx="24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Instantaneous load transfer</a:t>
            </a:r>
            <a:endParaRPr>
              <a:latin typeface="Old Standard TT"/>
              <a:ea typeface="Old Standard TT"/>
              <a:cs typeface="Old Standard TT"/>
              <a:sym typeface="Old Standard TT"/>
            </a:endParaRPr>
          </a:p>
        </p:txBody>
      </p:sp>
      <p:sp>
        <p:nvSpPr>
          <p:cNvPr id="439" name="Google Shape;439;p46"/>
          <p:cNvSpPr txBox="1"/>
          <p:nvPr/>
        </p:nvSpPr>
        <p:spPr>
          <a:xfrm>
            <a:off x="5843400" y="2668300"/>
            <a:ext cx="289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Elastic or transient load transfer</a:t>
            </a:r>
            <a:endParaRPr>
              <a:latin typeface="Old Standard TT"/>
              <a:ea typeface="Old Standard TT"/>
              <a:cs typeface="Old Standard TT"/>
              <a:sym typeface="Old Standard TT"/>
            </a:endParaRPr>
          </a:p>
        </p:txBody>
      </p:sp>
      <p:sp>
        <p:nvSpPr>
          <p:cNvPr id="440" name="Google Shape;440;p46"/>
          <p:cNvSpPr/>
          <p:nvPr/>
        </p:nvSpPr>
        <p:spPr>
          <a:xfrm>
            <a:off x="5907100" y="2677325"/>
            <a:ext cx="2550000" cy="331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7"/>
          <p:cNvSpPr txBox="1"/>
          <p:nvPr>
            <p:ph type="title"/>
          </p:nvPr>
        </p:nvSpPr>
        <p:spPr>
          <a:xfrm>
            <a:off x="2764175" y="2126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Lateral load transfer</a:t>
            </a:r>
            <a:endParaRPr>
              <a:latin typeface="Old Standard TT"/>
              <a:ea typeface="Old Standard TT"/>
              <a:cs typeface="Old Standard TT"/>
              <a:sym typeface="Old Standard TT"/>
            </a:endParaRPr>
          </a:p>
        </p:txBody>
      </p:sp>
      <p:pic>
        <p:nvPicPr>
          <p:cNvPr id="446" name="Google Shape;446;p47"/>
          <p:cNvPicPr preferRelativeResize="0"/>
          <p:nvPr/>
        </p:nvPicPr>
        <p:blipFill>
          <a:blip r:embed="rId3">
            <a:alphaModFix/>
          </a:blip>
          <a:stretch>
            <a:fillRect/>
          </a:stretch>
        </p:blipFill>
        <p:spPr>
          <a:xfrm>
            <a:off x="2012525" y="4330100"/>
            <a:ext cx="2324974" cy="433725"/>
          </a:xfrm>
          <a:prstGeom prst="rect">
            <a:avLst/>
          </a:prstGeom>
          <a:noFill/>
          <a:ln>
            <a:noFill/>
          </a:ln>
        </p:spPr>
      </p:pic>
      <p:pic>
        <p:nvPicPr>
          <p:cNvPr id="447" name="Google Shape;447;p47"/>
          <p:cNvPicPr preferRelativeResize="0"/>
          <p:nvPr/>
        </p:nvPicPr>
        <p:blipFill>
          <a:blip r:embed="rId4">
            <a:alphaModFix/>
          </a:blip>
          <a:stretch>
            <a:fillRect/>
          </a:stretch>
        </p:blipFill>
        <p:spPr>
          <a:xfrm>
            <a:off x="5078694" y="4330102"/>
            <a:ext cx="2558706" cy="433725"/>
          </a:xfrm>
          <a:prstGeom prst="rect">
            <a:avLst/>
          </a:prstGeom>
          <a:noFill/>
          <a:ln>
            <a:noFill/>
          </a:ln>
        </p:spPr>
      </p:pic>
      <p:pic>
        <p:nvPicPr>
          <p:cNvPr id="448" name="Google Shape;448;p47"/>
          <p:cNvPicPr preferRelativeResize="0"/>
          <p:nvPr/>
        </p:nvPicPr>
        <p:blipFill>
          <a:blip r:embed="rId5">
            <a:alphaModFix/>
          </a:blip>
          <a:stretch>
            <a:fillRect/>
          </a:stretch>
        </p:blipFill>
        <p:spPr>
          <a:xfrm>
            <a:off x="1376500" y="1167213"/>
            <a:ext cx="6135864" cy="2809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8"/>
          <p:cNvSpPr txBox="1"/>
          <p:nvPr>
            <p:ph type="title"/>
          </p:nvPr>
        </p:nvSpPr>
        <p:spPr>
          <a:xfrm>
            <a:off x="2014975" y="2215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Normalized axle characteristics</a:t>
            </a:r>
            <a:endParaRPr>
              <a:latin typeface="Old Standard TT"/>
              <a:ea typeface="Old Standard TT"/>
              <a:cs typeface="Old Standard TT"/>
              <a:sym typeface="Old Standard TT"/>
            </a:endParaRPr>
          </a:p>
        </p:txBody>
      </p:sp>
      <p:sp>
        <p:nvSpPr>
          <p:cNvPr id="454" name="Google Shape;454;p48"/>
          <p:cNvSpPr txBox="1"/>
          <p:nvPr>
            <p:ph idx="1" type="body"/>
          </p:nvPr>
        </p:nvSpPr>
        <p:spPr>
          <a:xfrm>
            <a:off x="5202800" y="804300"/>
            <a:ext cx="3122100" cy="3634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Front axle is able to develop higher lateral forces than the rear axle</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This means that the vehicle will oversteer</a:t>
            </a:r>
            <a:endParaRPr>
              <a:latin typeface="Old Standard TT"/>
              <a:ea typeface="Old Standard TT"/>
              <a:cs typeface="Old Standard TT"/>
              <a:sym typeface="Old Standard TT"/>
            </a:endParaRPr>
          </a:p>
        </p:txBody>
      </p:sp>
      <p:pic>
        <p:nvPicPr>
          <p:cNvPr id="455" name="Google Shape;455;p48"/>
          <p:cNvPicPr preferRelativeResize="0"/>
          <p:nvPr/>
        </p:nvPicPr>
        <p:blipFill rotWithShape="1">
          <a:blip r:embed="rId3">
            <a:alphaModFix/>
          </a:blip>
          <a:srcRect b="0" l="7882" r="8963" t="0"/>
          <a:stretch/>
        </p:blipFill>
        <p:spPr>
          <a:xfrm>
            <a:off x="331974" y="804300"/>
            <a:ext cx="4870824" cy="2681600"/>
          </a:xfrm>
          <a:prstGeom prst="rect">
            <a:avLst/>
          </a:prstGeom>
          <a:noFill/>
          <a:ln>
            <a:noFill/>
          </a:ln>
        </p:spPr>
      </p:pic>
      <p:pic>
        <p:nvPicPr>
          <p:cNvPr id="456" name="Google Shape;456;p48"/>
          <p:cNvPicPr preferRelativeResize="0"/>
          <p:nvPr/>
        </p:nvPicPr>
        <p:blipFill rotWithShape="1">
          <a:blip r:embed="rId4">
            <a:alphaModFix/>
          </a:blip>
          <a:srcRect b="56449" l="0" r="0" t="0"/>
          <a:stretch/>
        </p:blipFill>
        <p:spPr>
          <a:xfrm>
            <a:off x="2559550" y="3711801"/>
            <a:ext cx="2013450" cy="283774"/>
          </a:xfrm>
          <a:prstGeom prst="rect">
            <a:avLst/>
          </a:prstGeom>
          <a:noFill/>
          <a:ln>
            <a:noFill/>
          </a:ln>
        </p:spPr>
      </p:pic>
      <p:pic>
        <p:nvPicPr>
          <p:cNvPr id="457" name="Google Shape;457;p48"/>
          <p:cNvPicPr preferRelativeResize="0"/>
          <p:nvPr/>
        </p:nvPicPr>
        <p:blipFill rotWithShape="1">
          <a:blip r:embed="rId4">
            <a:alphaModFix/>
          </a:blip>
          <a:srcRect b="0" l="0" r="0" t="50017"/>
          <a:stretch/>
        </p:blipFill>
        <p:spPr>
          <a:xfrm>
            <a:off x="440225" y="3704874"/>
            <a:ext cx="2013450" cy="325676"/>
          </a:xfrm>
          <a:prstGeom prst="rect">
            <a:avLst/>
          </a:prstGeom>
          <a:noFill/>
          <a:ln>
            <a:noFill/>
          </a:ln>
        </p:spPr>
      </p:pic>
      <p:sp>
        <p:nvSpPr>
          <p:cNvPr id="458" name="Google Shape;458;p48"/>
          <p:cNvSpPr txBox="1"/>
          <p:nvPr/>
        </p:nvSpPr>
        <p:spPr>
          <a:xfrm>
            <a:off x="331975" y="3304675"/>
            <a:ext cx="64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Lateral forces (from simulation):</a:t>
            </a:r>
            <a:endParaRPr>
              <a:latin typeface="Calibri"/>
              <a:ea typeface="Calibri"/>
              <a:cs typeface="Calibri"/>
              <a:sym typeface="Calibri"/>
            </a:endParaRPr>
          </a:p>
        </p:txBody>
      </p:sp>
      <p:sp>
        <p:nvSpPr>
          <p:cNvPr id="459" name="Google Shape;459;p48"/>
          <p:cNvSpPr txBox="1"/>
          <p:nvPr/>
        </p:nvSpPr>
        <p:spPr>
          <a:xfrm>
            <a:off x="331975" y="4002500"/>
            <a:ext cx="64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Vertical forces distribution:</a:t>
            </a:r>
            <a:endParaRPr>
              <a:latin typeface="Calibri"/>
              <a:ea typeface="Calibri"/>
              <a:cs typeface="Calibri"/>
              <a:sym typeface="Calibri"/>
            </a:endParaRPr>
          </a:p>
        </p:txBody>
      </p:sp>
      <p:pic>
        <p:nvPicPr>
          <p:cNvPr id="460" name="Google Shape;460;p48"/>
          <p:cNvPicPr preferRelativeResize="0"/>
          <p:nvPr/>
        </p:nvPicPr>
        <p:blipFill rotWithShape="1">
          <a:blip r:embed="rId5">
            <a:alphaModFix/>
          </a:blip>
          <a:srcRect b="11142" l="15497" r="0" t="49830"/>
          <a:stretch/>
        </p:blipFill>
        <p:spPr>
          <a:xfrm>
            <a:off x="2559550" y="4305675"/>
            <a:ext cx="2065750" cy="505400"/>
          </a:xfrm>
          <a:prstGeom prst="rect">
            <a:avLst/>
          </a:prstGeom>
          <a:noFill/>
          <a:ln>
            <a:noFill/>
          </a:ln>
        </p:spPr>
      </p:pic>
      <p:pic>
        <p:nvPicPr>
          <p:cNvPr id="461" name="Google Shape;461;p48"/>
          <p:cNvPicPr preferRelativeResize="0"/>
          <p:nvPr/>
        </p:nvPicPr>
        <p:blipFill rotWithShape="1">
          <a:blip r:embed="rId5">
            <a:alphaModFix/>
          </a:blip>
          <a:srcRect b="56061" l="15508" r="11237" t="4885"/>
          <a:stretch/>
        </p:blipFill>
        <p:spPr>
          <a:xfrm>
            <a:off x="552129" y="4305675"/>
            <a:ext cx="1789633" cy="50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819150" y="3065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Cornering stiffnesses from axle characteristics</a:t>
            </a:r>
            <a:endParaRPr>
              <a:latin typeface="Old Standard TT"/>
              <a:ea typeface="Old Standard TT"/>
              <a:cs typeface="Old Standard TT"/>
              <a:sym typeface="Old Standard TT"/>
            </a:endParaRPr>
          </a:p>
        </p:txBody>
      </p:sp>
      <p:pic>
        <p:nvPicPr>
          <p:cNvPr id="467" name="Google Shape;467;p49"/>
          <p:cNvPicPr preferRelativeResize="0"/>
          <p:nvPr/>
        </p:nvPicPr>
        <p:blipFill rotWithShape="1">
          <a:blip r:embed="rId3">
            <a:alphaModFix/>
          </a:blip>
          <a:srcRect b="0" l="8007" r="7611" t="0"/>
          <a:stretch/>
        </p:blipFill>
        <p:spPr>
          <a:xfrm>
            <a:off x="1343275" y="819863"/>
            <a:ext cx="6457450" cy="3503775"/>
          </a:xfrm>
          <a:prstGeom prst="rect">
            <a:avLst/>
          </a:prstGeom>
          <a:noFill/>
          <a:ln>
            <a:noFill/>
          </a:ln>
        </p:spPr>
      </p:pic>
      <p:pic>
        <p:nvPicPr>
          <p:cNvPr id="468" name="Google Shape;468;p49"/>
          <p:cNvPicPr preferRelativeResize="0"/>
          <p:nvPr/>
        </p:nvPicPr>
        <p:blipFill>
          <a:blip r:embed="rId4">
            <a:alphaModFix/>
          </a:blip>
          <a:stretch>
            <a:fillRect/>
          </a:stretch>
        </p:blipFill>
        <p:spPr>
          <a:xfrm>
            <a:off x="2717075" y="4433975"/>
            <a:ext cx="1914525" cy="200025"/>
          </a:xfrm>
          <a:prstGeom prst="rect">
            <a:avLst/>
          </a:prstGeom>
          <a:noFill/>
          <a:ln>
            <a:noFill/>
          </a:ln>
        </p:spPr>
      </p:pic>
      <p:pic>
        <p:nvPicPr>
          <p:cNvPr id="469" name="Google Shape;469;p49"/>
          <p:cNvPicPr preferRelativeResize="0"/>
          <p:nvPr/>
        </p:nvPicPr>
        <p:blipFill>
          <a:blip r:embed="rId5">
            <a:alphaModFix/>
          </a:blip>
          <a:stretch>
            <a:fillRect/>
          </a:stretch>
        </p:blipFill>
        <p:spPr>
          <a:xfrm>
            <a:off x="4958975" y="4438738"/>
            <a:ext cx="1885950" cy="190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ph type="title"/>
          </p:nvPr>
        </p:nvSpPr>
        <p:spPr>
          <a:xfrm>
            <a:off x="819150" y="191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latin typeface="Old Standard TT"/>
                <a:ea typeface="Old Standard TT"/>
                <a:cs typeface="Old Standard TT"/>
                <a:sym typeface="Old Standard TT"/>
              </a:rPr>
              <a:t>Understeering gradient comparison</a:t>
            </a:r>
            <a:endParaRPr>
              <a:latin typeface="Old Standard TT"/>
              <a:ea typeface="Old Standard TT"/>
              <a:cs typeface="Old Standard TT"/>
              <a:sym typeface="Old Standard TT"/>
            </a:endParaRPr>
          </a:p>
        </p:txBody>
      </p:sp>
      <p:pic>
        <p:nvPicPr>
          <p:cNvPr id="475" name="Google Shape;475;p50"/>
          <p:cNvPicPr preferRelativeResize="0"/>
          <p:nvPr/>
        </p:nvPicPr>
        <p:blipFill>
          <a:blip r:embed="rId3">
            <a:alphaModFix/>
          </a:blip>
          <a:stretch>
            <a:fillRect/>
          </a:stretch>
        </p:blipFill>
        <p:spPr>
          <a:xfrm>
            <a:off x="4819049" y="4259863"/>
            <a:ext cx="2171700" cy="419100"/>
          </a:xfrm>
          <a:prstGeom prst="rect">
            <a:avLst/>
          </a:prstGeom>
          <a:noFill/>
          <a:ln>
            <a:noFill/>
          </a:ln>
        </p:spPr>
      </p:pic>
      <p:pic>
        <p:nvPicPr>
          <p:cNvPr id="476" name="Google Shape;476;p50"/>
          <p:cNvPicPr preferRelativeResize="0"/>
          <p:nvPr/>
        </p:nvPicPr>
        <p:blipFill>
          <a:blip r:embed="rId4">
            <a:alphaModFix/>
          </a:blip>
          <a:stretch>
            <a:fillRect/>
          </a:stretch>
        </p:blipFill>
        <p:spPr>
          <a:xfrm>
            <a:off x="1503688" y="1145650"/>
            <a:ext cx="6136627" cy="2809425"/>
          </a:xfrm>
          <a:prstGeom prst="rect">
            <a:avLst/>
          </a:prstGeom>
          <a:noFill/>
          <a:ln>
            <a:noFill/>
          </a:ln>
        </p:spPr>
      </p:pic>
      <p:pic>
        <p:nvPicPr>
          <p:cNvPr id="477" name="Google Shape;477;p50"/>
          <p:cNvPicPr preferRelativeResize="0"/>
          <p:nvPr/>
        </p:nvPicPr>
        <p:blipFill>
          <a:blip r:embed="rId5">
            <a:alphaModFix/>
          </a:blip>
          <a:stretch>
            <a:fillRect/>
          </a:stretch>
        </p:blipFill>
        <p:spPr>
          <a:xfrm>
            <a:off x="1784950" y="4146010"/>
            <a:ext cx="2597675" cy="6468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1"/>
          <p:cNvPicPr preferRelativeResize="0"/>
          <p:nvPr/>
        </p:nvPicPr>
        <p:blipFill>
          <a:blip r:embed="rId3">
            <a:alphaModFix/>
          </a:blip>
          <a:stretch>
            <a:fillRect/>
          </a:stretch>
        </p:blipFill>
        <p:spPr>
          <a:xfrm>
            <a:off x="2805100" y="3707250"/>
            <a:ext cx="3533775" cy="457200"/>
          </a:xfrm>
          <a:prstGeom prst="rect">
            <a:avLst/>
          </a:prstGeom>
          <a:noFill/>
          <a:ln>
            <a:noFill/>
          </a:ln>
        </p:spPr>
      </p:pic>
      <p:pic>
        <p:nvPicPr>
          <p:cNvPr id="483" name="Google Shape;483;p51"/>
          <p:cNvPicPr preferRelativeResize="0"/>
          <p:nvPr/>
        </p:nvPicPr>
        <p:blipFill>
          <a:blip r:embed="rId4">
            <a:alphaModFix/>
          </a:blip>
          <a:stretch>
            <a:fillRect/>
          </a:stretch>
        </p:blipFill>
        <p:spPr>
          <a:xfrm>
            <a:off x="7599300" y="4102175"/>
            <a:ext cx="1138125" cy="677675"/>
          </a:xfrm>
          <a:prstGeom prst="rect">
            <a:avLst/>
          </a:prstGeom>
          <a:noFill/>
          <a:ln>
            <a:noFill/>
          </a:ln>
        </p:spPr>
      </p:pic>
      <p:pic>
        <p:nvPicPr>
          <p:cNvPr id="484" name="Google Shape;484;p51"/>
          <p:cNvPicPr preferRelativeResize="0"/>
          <p:nvPr/>
        </p:nvPicPr>
        <p:blipFill>
          <a:blip r:embed="rId5">
            <a:alphaModFix/>
          </a:blip>
          <a:stretch>
            <a:fillRect/>
          </a:stretch>
        </p:blipFill>
        <p:spPr>
          <a:xfrm>
            <a:off x="3423150" y="2939299"/>
            <a:ext cx="2541575" cy="465225"/>
          </a:xfrm>
          <a:prstGeom prst="rect">
            <a:avLst/>
          </a:prstGeom>
          <a:noFill/>
          <a:ln>
            <a:noFill/>
          </a:ln>
        </p:spPr>
      </p:pic>
      <p:pic>
        <p:nvPicPr>
          <p:cNvPr id="485" name="Google Shape;485;p51"/>
          <p:cNvPicPr preferRelativeResize="0"/>
          <p:nvPr/>
        </p:nvPicPr>
        <p:blipFill>
          <a:blip r:embed="rId6">
            <a:alphaModFix/>
          </a:blip>
          <a:stretch>
            <a:fillRect/>
          </a:stretch>
        </p:blipFill>
        <p:spPr>
          <a:xfrm>
            <a:off x="3451725" y="1824875"/>
            <a:ext cx="2426550" cy="864825"/>
          </a:xfrm>
          <a:prstGeom prst="rect">
            <a:avLst/>
          </a:prstGeom>
          <a:noFill/>
          <a:ln>
            <a:noFill/>
          </a:ln>
        </p:spPr>
      </p:pic>
      <p:sp>
        <p:nvSpPr>
          <p:cNvPr id="486" name="Google Shape;486;p51"/>
          <p:cNvSpPr txBox="1"/>
          <p:nvPr>
            <p:ph type="title"/>
          </p:nvPr>
        </p:nvSpPr>
        <p:spPr>
          <a:xfrm>
            <a:off x="2937075" y="1828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Handling diagram</a:t>
            </a:r>
            <a:endParaRPr>
              <a:latin typeface="Old Standard TT"/>
              <a:ea typeface="Old Standard TT"/>
              <a:cs typeface="Old Standard TT"/>
              <a:sym typeface="Old Standard TT"/>
            </a:endParaRPr>
          </a:p>
        </p:txBody>
      </p:sp>
      <p:sp>
        <p:nvSpPr>
          <p:cNvPr id="487" name="Google Shape;487;p51"/>
          <p:cNvSpPr txBox="1"/>
          <p:nvPr>
            <p:ph idx="1" type="body"/>
          </p:nvPr>
        </p:nvSpPr>
        <p:spPr>
          <a:xfrm>
            <a:off x="396450" y="637200"/>
            <a:ext cx="8140500" cy="4685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From the lateral balance in steady state and the axle characteristics we get the axle side slips. Once we have the axle slips we are interested to find the relationship  with vehicle state and in particular the trajectory curvature, the body slip and the driver steering angle. </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The relationship can be found from</a:t>
            </a:r>
            <a:endParaRPr>
              <a:latin typeface="Old Standard TT"/>
              <a:ea typeface="Old Standard TT"/>
              <a:cs typeface="Old Standard TT"/>
              <a:sym typeface="Old Standard TT"/>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By making the difference between the 2 equations above we get the </a:t>
            </a:r>
            <a:r>
              <a:rPr b="1" lang="it">
                <a:latin typeface="Old Standard TT"/>
                <a:ea typeface="Old Standard TT"/>
                <a:cs typeface="Old Standard TT"/>
                <a:sym typeface="Old Standard TT"/>
              </a:rPr>
              <a:t>Steering Characteristic equation</a:t>
            </a:r>
            <a:endParaRPr b="1">
              <a:latin typeface="Old Standard TT"/>
              <a:ea typeface="Old Standard TT"/>
              <a:cs typeface="Old Standard TT"/>
              <a:sym typeface="Old Standard TT"/>
            </a:endParaRPr>
          </a:p>
          <a:p>
            <a:pPr indent="0" lvl="0" marL="0" rtl="0" algn="l">
              <a:spcBef>
                <a:spcPts val="1200"/>
              </a:spcBef>
              <a:spcAft>
                <a:spcPts val="0"/>
              </a:spcAft>
              <a:buNone/>
            </a:pPr>
            <a:r>
              <a:t/>
            </a:r>
            <a:endParaRPr b="1">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Reshuffling the last equations we get the Handling curve equation</a:t>
            </a:r>
            <a:endParaRPr>
              <a:latin typeface="Old Standard TT"/>
              <a:ea typeface="Old Standard TT"/>
              <a:cs typeface="Old Standard TT"/>
              <a:sym typeface="Old Standard TT"/>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As we can see it is made by a linear term in the lateral acceleration and by a Non linear term which </a:t>
            </a:r>
            <a:endParaRPr>
              <a:latin typeface="Old Standard TT"/>
              <a:ea typeface="Old Standard TT"/>
              <a:cs typeface="Old Standard TT"/>
              <a:sym typeface="Old Standard TT"/>
            </a:endParaRPr>
          </a:p>
          <a:p>
            <a:pPr indent="0" lvl="0" marL="0" rtl="0" algn="l">
              <a:spcBef>
                <a:spcPts val="1200"/>
              </a:spcBef>
              <a:spcAft>
                <a:spcPts val="0"/>
              </a:spcAft>
              <a:buNone/>
            </a:pPr>
            <a:r>
              <a:rPr lang="it">
                <a:latin typeface="Old Standard TT"/>
                <a:ea typeface="Old Standard TT"/>
                <a:cs typeface="Old Standard TT"/>
                <a:sym typeface="Old Standard TT"/>
              </a:rPr>
              <a:t>is fitted with a polynomial function.</a:t>
            </a:r>
            <a:endParaRPr>
              <a:latin typeface="Old Standard TT"/>
              <a:ea typeface="Old Standard TT"/>
              <a:cs typeface="Old Standard TT"/>
              <a:sym typeface="Old Standard TT"/>
            </a:endParaRPr>
          </a:p>
          <a:p>
            <a:pPr indent="0" lvl="0" marL="0" rtl="0" algn="l">
              <a:spcBef>
                <a:spcPts val="1200"/>
              </a:spcBef>
              <a:spcAft>
                <a:spcPts val="1200"/>
              </a:spcAft>
              <a:buNone/>
            </a:pPr>
            <a:r>
              <a:t/>
            </a:r>
            <a:endParaRPr b="1">
              <a:latin typeface="Old Standard TT"/>
              <a:ea typeface="Old Standard TT"/>
              <a:cs typeface="Old Standard TT"/>
              <a:sym typeface="Old Standard TT"/>
            </a:endParaRPr>
          </a:p>
        </p:txBody>
      </p:sp>
      <p:sp>
        <p:nvSpPr>
          <p:cNvPr id="488" name="Google Shape;488;p51"/>
          <p:cNvSpPr/>
          <p:nvPr/>
        </p:nvSpPr>
        <p:spPr>
          <a:xfrm>
            <a:off x="3011175" y="3703200"/>
            <a:ext cx="3327600" cy="465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5175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Magic Formula Tyre Model  ‘96</a:t>
            </a:r>
            <a:endParaRPr>
              <a:latin typeface="Old Standard TT"/>
              <a:ea typeface="Old Standard TT"/>
              <a:cs typeface="Old Standard TT"/>
              <a:sym typeface="Old Standard TT"/>
            </a:endParaRPr>
          </a:p>
        </p:txBody>
      </p:sp>
      <p:sp>
        <p:nvSpPr>
          <p:cNvPr id="156" name="Google Shape;156;p16"/>
          <p:cNvSpPr txBox="1"/>
          <p:nvPr>
            <p:ph idx="1" type="body"/>
          </p:nvPr>
        </p:nvSpPr>
        <p:spPr>
          <a:xfrm>
            <a:off x="819150" y="1472088"/>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latin typeface="Old Standard TT"/>
                <a:ea typeface="Old Standard TT"/>
                <a:cs typeface="Old Standard TT"/>
                <a:sym typeface="Old Standard TT"/>
              </a:rPr>
              <a:t>Magic Formula ‘96 is based on the </a:t>
            </a:r>
            <a:r>
              <a:rPr i="1" lang="it" u="sng">
                <a:latin typeface="Old Standard TT"/>
                <a:ea typeface="Old Standard TT"/>
                <a:cs typeface="Old Standard TT"/>
                <a:sym typeface="Old Standard TT"/>
              </a:rPr>
              <a:t>Similarity method</a:t>
            </a:r>
            <a:r>
              <a:rPr lang="it">
                <a:latin typeface="Old Standard TT"/>
                <a:ea typeface="Old Standard TT"/>
                <a:cs typeface="Old Standard TT"/>
                <a:sym typeface="Old Standard TT"/>
              </a:rPr>
              <a:t> (Pacejka 1958) which builds upon the </a:t>
            </a:r>
            <a:r>
              <a:rPr i="1" lang="it" u="sng">
                <a:latin typeface="Old Standard TT"/>
                <a:ea typeface="Old Standard TT"/>
                <a:cs typeface="Old Standard TT"/>
                <a:sym typeface="Old Standard TT"/>
              </a:rPr>
              <a:t>Reference Conditions </a:t>
            </a:r>
            <a:r>
              <a:rPr lang="it">
                <a:latin typeface="Old Standard TT"/>
                <a:ea typeface="Old Standard TT"/>
                <a:cs typeface="Old Standard TT"/>
                <a:sym typeface="Old Standard TT"/>
              </a:rPr>
              <a:t>defined as a tyre running with the following properties:</a:t>
            </a:r>
            <a:endParaRPr>
              <a:latin typeface="Old Standard TT"/>
              <a:ea typeface="Old Standard TT"/>
              <a:cs typeface="Old Standard TT"/>
              <a:sym typeface="Old Standard TT"/>
            </a:endParaRPr>
          </a:p>
          <a:p>
            <a:pPr indent="-311150" lvl="0" marL="457200" rtl="0" algn="l">
              <a:spcBef>
                <a:spcPts val="1200"/>
              </a:spcBef>
              <a:spcAft>
                <a:spcPts val="0"/>
              </a:spcAft>
              <a:buSzPts val="1300"/>
              <a:buFont typeface="Old Standard TT"/>
              <a:buChar char="➔"/>
            </a:pPr>
            <a:r>
              <a:rPr lang="it">
                <a:latin typeface="Old Standard TT"/>
                <a:ea typeface="Old Standard TT"/>
                <a:cs typeface="Old Standard TT"/>
                <a:sym typeface="Old Standard TT"/>
              </a:rPr>
              <a:t>rated nominal load (Fz0)</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null camber (γ = 0)</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free rolling (κ = 0) or null side slip (α = 0)</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given road surface </a:t>
            </a:r>
            <a:endParaRPr>
              <a:latin typeface="Old Standard TT"/>
              <a:ea typeface="Old Standard TT"/>
              <a:cs typeface="Old Standard TT"/>
              <a:sym typeface="Old Standard TT"/>
            </a:endParaRPr>
          </a:p>
          <a:p>
            <a:pPr indent="0" lvl="0" marL="0" rtl="0" algn="l">
              <a:spcBef>
                <a:spcPts val="1200"/>
              </a:spcBef>
              <a:spcAft>
                <a:spcPts val="0"/>
              </a:spcAft>
              <a:buNone/>
            </a:pPr>
            <a:r>
              <a:t/>
            </a:r>
            <a:endParaRPr>
              <a:latin typeface="Old Standard TT"/>
              <a:ea typeface="Old Standard TT"/>
              <a:cs typeface="Old Standard TT"/>
              <a:sym typeface="Old Standard TT"/>
            </a:endParaRPr>
          </a:p>
          <a:p>
            <a:pPr indent="0" lvl="0" marL="0" rtl="0" algn="l">
              <a:spcBef>
                <a:spcPts val="1200"/>
              </a:spcBef>
              <a:spcAft>
                <a:spcPts val="1200"/>
              </a:spcAft>
              <a:buNone/>
            </a:pPr>
            <a:r>
              <a:rPr lang="it">
                <a:latin typeface="Old Standard TT"/>
                <a:ea typeface="Old Standard TT"/>
                <a:cs typeface="Old Standard TT"/>
                <a:sym typeface="Old Standard TT"/>
              </a:rPr>
              <a:t>As can be seen next, the provided </a:t>
            </a:r>
            <a:r>
              <a:rPr lang="it">
                <a:latin typeface="Old Standard TT"/>
                <a:ea typeface="Old Standard TT"/>
                <a:cs typeface="Old Standard TT"/>
                <a:sym typeface="Old Standard TT"/>
              </a:rPr>
              <a:t>experimental</a:t>
            </a:r>
            <a:r>
              <a:rPr lang="it">
                <a:latin typeface="Old Standard TT"/>
                <a:ea typeface="Old Standard TT"/>
                <a:cs typeface="Old Standard TT"/>
                <a:sym typeface="Old Standard TT"/>
              </a:rPr>
              <a:t> data were fitted </a:t>
            </a:r>
            <a:r>
              <a:rPr lang="it">
                <a:latin typeface="Old Standard TT"/>
                <a:ea typeface="Old Standard TT"/>
                <a:cs typeface="Old Standard TT"/>
                <a:sym typeface="Old Standard TT"/>
              </a:rPr>
              <a:t>with the formulas in the next slides with a least-square approach.</a:t>
            </a:r>
            <a:endParaRPr>
              <a:latin typeface="Old Standard TT"/>
              <a:ea typeface="Old Standard TT"/>
              <a:cs typeface="Old Standard TT"/>
              <a:sym typeface="Old Standard TT"/>
            </a:endParaRPr>
          </a:p>
        </p:txBody>
      </p:sp>
      <p:pic>
        <p:nvPicPr>
          <p:cNvPr id="157" name="Google Shape;157;p16"/>
          <p:cNvPicPr preferRelativeResize="0"/>
          <p:nvPr/>
        </p:nvPicPr>
        <p:blipFill>
          <a:blip r:embed="rId3">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2"/>
          <p:cNvSpPr txBox="1"/>
          <p:nvPr>
            <p:ph type="title"/>
          </p:nvPr>
        </p:nvSpPr>
        <p:spPr>
          <a:xfrm>
            <a:off x="2879425" y="31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Handling diagram</a:t>
            </a:r>
            <a:endParaRPr>
              <a:latin typeface="Old Standard TT"/>
              <a:ea typeface="Old Standard TT"/>
              <a:cs typeface="Old Standard TT"/>
              <a:sym typeface="Old Standard TT"/>
            </a:endParaRPr>
          </a:p>
        </p:txBody>
      </p:sp>
      <p:sp>
        <p:nvSpPr>
          <p:cNvPr id="494" name="Google Shape;494;p52"/>
          <p:cNvSpPr txBox="1"/>
          <p:nvPr>
            <p:ph idx="1" type="body"/>
          </p:nvPr>
        </p:nvSpPr>
        <p:spPr>
          <a:xfrm>
            <a:off x="6156475" y="838000"/>
            <a:ext cx="2168400" cy="360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Handling curves give us the steering behaviour of the vehicle as function of the normalized lateral acceleration. </a:t>
            </a:r>
            <a:endParaRPr>
              <a:latin typeface="Old Standard TT"/>
              <a:ea typeface="Old Standard TT"/>
              <a:cs typeface="Old Standard TT"/>
              <a:sym typeface="Old Standard TT"/>
            </a:endParaRPr>
          </a:p>
          <a:p>
            <a:pPr indent="0" lvl="0" marL="0" rtl="0" algn="l">
              <a:spcBef>
                <a:spcPts val="1200"/>
              </a:spcBef>
              <a:spcAft>
                <a:spcPts val="1200"/>
              </a:spcAft>
              <a:buNone/>
            </a:pPr>
            <a:r>
              <a:rPr b="1" lang="it">
                <a:latin typeface="Old Standard TT"/>
                <a:ea typeface="Old Standard TT"/>
                <a:cs typeface="Old Standard TT"/>
                <a:sym typeface="Old Standard TT"/>
              </a:rPr>
              <a:t>Oversteering</a:t>
            </a:r>
            <a:endParaRPr>
              <a:latin typeface="Old Standard TT"/>
              <a:ea typeface="Old Standard TT"/>
              <a:cs typeface="Old Standard TT"/>
              <a:sym typeface="Old Standard TT"/>
            </a:endParaRPr>
          </a:p>
        </p:txBody>
      </p:sp>
      <p:pic>
        <p:nvPicPr>
          <p:cNvPr id="495" name="Google Shape;495;p52"/>
          <p:cNvPicPr preferRelativeResize="0"/>
          <p:nvPr/>
        </p:nvPicPr>
        <p:blipFill>
          <a:blip r:embed="rId3">
            <a:alphaModFix/>
          </a:blip>
          <a:stretch>
            <a:fillRect/>
          </a:stretch>
        </p:blipFill>
        <p:spPr>
          <a:xfrm>
            <a:off x="304800" y="1410350"/>
            <a:ext cx="5851675" cy="267897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ph type="title"/>
          </p:nvPr>
        </p:nvSpPr>
        <p:spPr>
          <a:xfrm>
            <a:off x="2043800" y="2116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Test #2 (Speed Ramp Test)</a:t>
            </a:r>
            <a:endParaRPr>
              <a:latin typeface="Old Standard TT"/>
              <a:ea typeface="Old Standard TT"/>
              <a:cs typeface="Old Standard TT"/>
              <a:sym typeface="Old Standard TT"/>
            </a:endParaRPr>
          </a:p>
        </p:txBody>
      </p:sp>
      <p:sp>
        <p:nvSpPr>
          <p:cNvPr id="501" name="Google Shape;501;p53"/>
          <p:cNvSpPr txBox="1"/>
          <p:nvPr>
            <p:ph idx="1" type="body"/>
          </p:nvPr>
        </p:nvSpPr>
        <p:spPr>
          <a:xfrm>
            <a:off x="4431900" y="983625"/>
            <a:ext cx="3893100" cy="3455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Linear speed ramp</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lang="it">
                <a:latin typeface="Old Standard TT"/>
                <a:ea typeface="Old Standard TT"/>
                <a:cs typeface="Old Standard TT"/>
                <a:sym typeface="Old Standard TT"/>
              </a:rPr>
              <a:t>Constant </a:t>
            </a:r>
            <a:r>
              <a:rPr lang="it">
                <a:latin typeface="Old Standard TT"/>
                <a:ea typeface="Old Standard TT"/>
                <a:cs typeface="Old Standard TT"/>
                <a:sym typeface="Old Standard TT"/>
              </a:rPr>
              <a:t>steering</a:t>
            </a:r>
            <a:r>
              <a:rPr lang="it">
                <a:latin typeface="Old Standard TT"/>
                <a:ea typeface="Old Standard TT"/>
                <a:cs typeface="Old Standard TT"/>
                <a:sym typeface="Old Standard TT"/>
              </a:rPr>
              <a:t> angle: 30° </a:t>
            </a:r>
            <a:endParaRPr>
              <a:latin typeface="Old Standard TT"/>
              <a:ea typeface="Old Standard TT"/>
              <a:cs typeface="Old Standard TT"/>
              <a:sym typeface="Old Standard TT"/>
            </a:endParaRPr>
          </a:p>
          <a:p>
            <a:pPr indent="-311150" lvl="0" marL="457200" rtl="0" algn="l">
              <a:spcBef>
                <a:spcPts val="0"/>
              </a:spcBef>
              <a:spcAft>
                <a:spcPts val="0"/>
              </a:spcAft>
              <a:buSzPts val="1300"/>
              <a:buChar char="-"/>
            </a:pPr>
            <a:r>
              <a:rPr lang="it">
                <a:latin typeface="Old Standard TT"/>
                <a:ea typeface="Old Standard TT"/>
                <a:cs typeface="Old Standard TT"/>
                <a:sym typeface="Old Standard TT"/>
              </a:rPr>
              <a:t>Simulation ends when car starts losing control (</a:t>
            </a:r>
            <a:r>
              <a:rPr lang="it" sz="1050">
                <a:solidFill>
                  <a:srgbClr val="202124"/>
                </a:solidFill>
                <a:highlight>
                  <a:schemeClr val="dk1"/>
                </a:highlight>
                <a:latin typeface="Old Standard TT"/>
                <a:ea typeface="Old Standard TT"/>
                <a:cs typeface="Old Standard TT"/>
                <a:sym typeface="Old Standard TT"/>
              </a:rPr>
              <a:t>~115.5 [s])</a:t>
            </a:r>
            <a:endParaRPr>
              <a:solidFill>
                <a:srgbClr val="202124"/>
              </a:solidFill>
              <a:highlight>
                <a:schemeClr val="dk1"/>
              </a:highlight>
              <a:latin typeface="Old Standard TT"/>
              <a:ea typeface="Old Standard TT"/>
              <a:cs typeface="Old Standard TT"/>
              <a:sym typeface="Old Standard TT"/>
            </a:endParaRPr>
          </a:p>
        </p:txBody>
      </p:sp>
      <p:pic>
        <p:nvPicPr>
          <p:cNvPr id="502" name="Google Shape;502;p53"/>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503" name="Google Shape;503;p53"/>
          <p:cNvPicPr preferRelativeResize="0"/>
          <p:nvPr/>
        </p:nvPicPr>
        <p:blipFill rotWithShape="1">
          <a:blip r:embed="rId4">
            <a:alphaModFix/>
          </a:blip>
          <a:srcRect b="0" l="24218" r="24197" t="0"/>
          <a:stretch/>
        </p:blipFill>
        <p:spPr>
          <a:xfrm>
            <a:off x="294225" y="1096300"/>
            <a:ext cx="3892944" cy="3455101"/>
          </a:xfrm>
          <a:prstGeom prst="rect">
            <a:avLst/>
          </a:prstGeom>
          <a:noFill/>
          <a:ln>
            <a:noFill/>
          </a:ln>
        </p:spPr>
      </p:pic>
      <p:pic>
        <p:nvPicPr>
          <p:cNvPr id="504" name="Google Shape;504;p53"/>
          <p:cNvPicPr preferRelativeResize="0"/>
          <p:nvPr/>
        </p:nvPicPr>
        <p:blipFill rotWithShape="1">
          <a:blip r:embed="rId5">
            <a:alphaModFix/>
          </a:blip>
          <a:srcRect b="53382" l="9733" r="8952" t="2084"/>
          <a:stretch/>
        </p:blipFill>
        <p:spPr>
          <a:xfrm>
            <a:off x="4330825" y="3041425"/>
            <a:ext cx="4499525" cy="1128120"/>
          </a:xfrm>
          <a:prstGeom prst="rect">
            <a:avLst/>
          </a:prstGeom>
          <a:noFill/>
          <a:ln>
            <a:noFill/>
          </a:ln>
        </p:spPr>
      </p:pic>
      <p:pic>
        <p:nvPicPr>
          <p:cNvPr id="505" name="Google Shape;505;p53"/>
          <p:cNvPicPr preferRelativeResize="0"/>
          <p:nvPr/>
        </p:nvPicPr>
        <p:blipFill rotWithShape="1">
          <a:blip r:embed="rId6">
            <a:alphaModFix/>
          </a:blip>
          <a:srcRect b="5405" l="9119" r="8799" t="49997"/>
          <a:stretch/>
        </p:blipFill>
        <p:spPr>
          <a:xfrm>
            <a:off x="4572000" y="1976175"/>
            <a:ext cx="4258349" cy="10652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4"/>
          <p:cNvSpPr txBox="1"/>
          <p:nvPr>
            <p:ph type="title"/>
          </p:nvPr>
        </p:nvSpPr>
        <p:spPr>
          <a:xfrm>
            <a:off x="2865025" y="24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Lateral load transfer</a:t>
            </a:r>
            <a:endParaRPr>
              <a:latin typeface="Old Standard TT"/>
              <a:ea typeface="Old Standard TT"/>
              <a:cs typeface="Old Standard TT"/>
              <a:sym typeface="Old Standard TT"/>
            </a:endParaRPr>
          </a:p>
        </p:txBody>
      </p:sp>
      <p:pic>
        <p:nvPicPr>
          <p:cNvPr id="511" name="Google Shape;511;p54"/>
          <p:cNvPicPr preferRelativeResize="0"/>
          <p:nvPr/>
        </p:nvPicPr>
        <p:blipFill>
          <a:blip r:embed="rId3">
            <a:alphaModFix/>
          </a:blip>
          <a:stretch>
            <a:fillRect/>
          </a:stretch>
        </p:blipFill>
        <p:spPr>
          <a:xfrm>
            <a:off x="372875" y="882928"/>
            <a:ext cx="5480650" cy="2509125"/>
          </a:xfrm>
          <a:prstGeom prst="rect">
            <a:avLst/>
          </a:prstGeom>
          <a:noFill/>
          <a:ln>
            <a:noFill/>
          </a:ln>
        </p:spPr>
      </p:pic>
      <p:pic>
        <p:nvPicPr>
          <p:cNvPr id="512" name="Google Shape;512;p54"/>
          <p:cNvPicPr preferRelativeResize="0"/>
          <p:nvPr/>
        </p:nvPicPr>
        <p:blipFill>
          <a:blip r:embed="rId4">
            <a:alphaModFix/>
          </a:blip>
          <a:stretch>
            <a:fillRect/>
          </a:stretch>
        </p:blipFill>
        <p:spPr>
          <a:xfrm>
            <a:off x="372875" y="3392050"/>
            <a:ext cx="2324974" cy="433725"/>
          </a:xfrm>
          <a:prstGeom prst="rect">
            <a:avLst/>
          </a:prstGeom>
          <a:noFill/>
          <a:ln>
            <a:noFill/>
          </a:ln>
        </p:spPr>
      </p:pic>
      <p:pic>
        <p:nvPicPr>
          <p:cNvPr id="513" name="Google Shape;513;p54"/>
          <p:cNvPicPr preferRelativeResize="0"/>
          <p:nvPr/>
        </p:nvPicPr>
        <p:blipFill>
          <a:blip r:embed="rId5">
            <a:alphaModFix/>
          </a:blip>
          <a:stretch>
            <a:fillRect/>
          </a:stretch>
        </p:blipFill>
        <p:spPr>
          <a:xfrm>
            <a:off x="2697844" y="3392052"/>
            <a:ext cx="2558706" cy="433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5"/>
          <p:cNvSpPr txBox="1"/>
          <p:nvPr>
            <p:ph type="title"/>
          </p:nvPr>
        </p:nvSpPr>
        <p:spPr>
          <a:xfrm>
            <a:off x="2202275" y="221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Normalized axle characteristics</a:t>
            </a:r>
            <a:endParaRPr>
              <a:latin typeface="Old Standard TT"/>
              <a:ea typeface="Old Standard TT"/>
              <a:cs typeface="Old Standard TT"/>
              <a:sym typeface="Old Standard TT"/>
            </a:endParaRPr>
          </a:p>
        </p:txBody>
      </p:sp>
      <p:sp>
        <p:nvSpPr>
          <p:cNvPr id="519" name="Google Shape;519;p55"/>
          <p:cNvSpPr txBox="1"/>
          <p:nvPr>
            <p:ph idx="1" type="body"/>
          </p:nvPr>
        </p:nvSpPr>
        <p:spPr>
          <a:xfrm>
            <a:off x="5202800" y="804300"/>
            <a:ext cx="3122100" cy="363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latin typeface="Old Standard TT"/>
                <a:ea typeface="Old Standard TT"/>
                <a:cs typeface="Old Standard TT"/>
                <a:sym typeface="Old Standard TT"/>
              </a:rPr>
              <a:t>Same results as for steer ramp test</a:t>
            </a:r>
            <a:endParaRPr>
              <a:latin typeface="Old Standard TT"/>
              <a:ea typeface="Old Standard TT"/>
              <a:cs typeface="Old Standard TT"/>
              <a:sym typeface="Old Standard TT"/>
            </a:endParaRPr>
          </a:p>
        </p:txBody>
      </p:sp>
      <p:pic>
        <p:nvPicPr>
          <p:cNvPr id="520" name="Google Shape;520;p55"/>
          <p:cNvPicPr preferRelativeResize="0"/>
          <p:nvPr/>
        </p:nvPicPr>
        <p:blipFill rotWithShape="1">
          <a:blip r:embed="rId3">
            <a:alphaModFix/>
          </a:blip>
          <a:srcRect b="0" l="7882" r="8963" t="0"/>
          <a:stretch/>
        </p:blipFill>
        <p:spPr>
          <a:xfrm>
            <a:off x="331974" y="804300"/>
            <a:ext cx="4870824" cy="2681600"/>
          </a:xfrm>
          <a:prstGeom prst="rect">
            <a:avLst/>
          </a:prstGeom>
          <a:noFill/>
          <a:ln>
            <a:noFill/>
          </a:ln>
        </p:spPr>
      </p:pic>
      <p:pic>
        <p:nvPicPr>
          <p:cNvPr id="521" name="Google Shape;521;p55"/>
          <p:cNvPicPr preferRelativeResize="0"/>
          <p:nvPr/>
        </p:nvPicPr>
        <p:blipFill rotWithShape="1">
          <a:blip r:embed="rId4">
            <a:alphaModFix/>
          </a:blip>
          <a:srcRect b="56449" l="0" r="0" t="0"/>
          <a:stretch/>
        </p:blipFill>
        <p:spPr>
          <a:xfrm>
            <a:off x="2559550" y="3711801"/>
            <a:ext cx="2013450" cy="283774"/>
          </a:xfrm>
          <a:prstGeom prst="rect">
            <a:avLst/>
          </a:prstGeom>
          <a:noFill/>
          <a:ln>
            <a:noFill/>
          </a:ln>
        </p:spPr>
      </p:pic>
      <p:pic>
        <p:nvPicPr>
          <p:cNvPr id="522" name="Google Shape;522;p55"/>
          <p:cNvPicPr preferRelativeResize="0"/>
          <p:nvPr/>
        </p:nvPicPr>
        <p:blipFill rotWithShape="1">
          <a:blip r:embed="rId4">
            <a:alphaModFix/>
          </a:blip>
          <a:srcRect b="0" l="0" r="0" t="50017"/>
          <a:stretch/>
        </p:blipFill>
        <p:spPr>
          <a:xfrm>
            <a:off x="440225" y="3704874"/>
            <a:ext cx="2013450" cy="325676"/>
          </a:xfrm>
          <a:prstGeom prst="rect">
            <a:avLst/>
          </a:prstGeom>
          <a:noFill/>
          <a:ln>
            <a:noFill/>
          </a:ln>
        </p:spPr>
      </p:pic>
      <p:sp>
        <p:nvSpPr>
          <p:cNvPr id="523" name="Google Shape;523;p55"/>
          <p:cNvSpPr txBox="1"/>
          <p:nvPr/>
        </p:nvSpPr>
        <p:spPr>
          <a:xfrm>
            <a:off x="331975" y="3304675"/>
            <a:ext cx="64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Lateral forces (from simulation):</a:t>
            </a:r>
            <a:endParaRPr>
              <a:latin typeface="Calibri"/>
              <a:ea typeface="Calibri"/>
              <a:cs typeface="Calibri"/>
              <a:sym typeface="Calibri"/>
            </a:endParaRPr>
          </a:p>
        </p:txBody>
      </p:sp>
      <p:sp>
        <p:nvSpPr>
          <p:cNvPr id="524" name="Google Shape;524;p55"/>
          <p:cNvSpPr txBox="1"/>
          <p:nvPr/>
        </p:nvSpPr>
        <p:spPr>
          <a:xfrm>
            <a:off x="331975" y="4002500"/>
            <a:ext cx="64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Calibri"/>
                <a:ea typeface="Calibri"/>
                <a:cs typeface="Calibri"/>
                <a:sym typeface="Calibri"/>
              </a:rPr>
              <a:t>Vertical forces distribution:</a:t>
            </a:r>
            <a:endParaRPr>
              <a:latin typeface="Calibri"/>
              <a:ea typeface="Calibri"/>
              <a:cs typeface="Calibri"/>
              <a:sym typeface="Calibri"/>
            </a:endParaRPr>
          </a:p>
        </p:txBody>
      </p:sp>
      <p:pic>
        <p:nvPicPr>
          <p:cNvPr id="525" name="Google Shape;525;p55"/>
          <p:cNvPicPr preferRelativeResize="0"/>
          <p:nvPr/>
        </p:nvPicPr>
        <p:blipFill rotWithShape="1">
          <a:blip r:embed="rId5">
            <a:alphaModFix/>
          </a:blip>
          <a:srcRect b="11142" l="15497" r="0" t="49830"/>
          <a:stretch/>
        </p:blipFill>
        <p:spPr>
          <a:xfrm>
            <a:off x="2559550" y="4305675"/>
            <a:ext cx="2065750" cy="505400"/>
          </a:xfrm>
          <a:prstGeom prst="rect">
            <a:avLst/>
          </a:prstGeom>
          <a:noFill/>
          <a:ln>
            <a:noFill/>
          </a:ln>
        </p:spPr>
      </p:pic>
      <p:pic>
        <p:nvPicPr>
          <p:cNvPr id="526" name="Google Shape;526;p55"/>
          <p:cNvPicPr preferRelativeResize="0"/>
          <p:nvPr/>
        </p:nvPicPr>
        <p:blipFill rotWithShape="1">
          <a:blip r:embed="rId5">
            <a:alphaModFix/>
          </a:blip>
          <a:srcRect b="56061" l="15508" r="11237" t="4885"/>
          <a:stretch/>
        </p:blipFill>
        <p:spPr>
          <a:xfrm>
            <a:off x="552129" y="4305675"/>
            <a:ext cx="1789633" cy="505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ph type="title"/>
          </p:nvPr>
        </p:nvSpPr>
        <p:spPr>
          <a:xfrm>
            <a:off x="819150" y="306525"/>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latin typeface="Old Standard TT"/>
                <a:ea typeface="Old Standard TT"/>
                <a:cs typeface="Old Standard TT"/>
                <a:sym typeface="Old Standard TT"/>
              </a:rPr>
              <a:t>Cornering stiffnesses from axle characteristics</a:t>
            </a:r>
            <a:endParaRPr>
              <a:latin typeface="Old Standard TT"/>
              <a:ea typeface="Old Standard TT"/>
              <a:cs typeface="Old Standard TT"/>
              <a:sym typeface="Old Standard TT"/>
            </a:endParaRPr>
          </a:p>
        </p:txBody>
      </p:sp>
      <p:pic>
        <p:nvPicPr>
          <p:cNvPr id="532" name="Google Shape;532;p56"/>
          <p:cNvPicPr preferRelativeResize="0"/>
          <p:nvPr/>
        </p:nvPicPr>
        <p:blipFill>
          <a:blip r:embed="rId3">
            <a:alphaModFix/>
          </a:blip>
          <a:stretch>
            <a:fillRect/>
          </a:stretch>
        </p:blipFill>
        <p:spPr>
          <a:xfrm>
            <a:off x="2717075" y="4433975"/>
            <a:ext cx="1914525" cy="200025"/>
          </a:xfrm>
          <a:prstGeom prst="rect">
            <a:avLst/>
          </a:prstGeom>
          <a:noFill/>
          <a:ln>
            <a:noFill/>
          </a:ln>
        </p:spPr>
      </p:pic>
      <p:pic>
        <p:nvPicPr>
          <p:cNvPr id="533" name="Google Shape;533;p56"/>
          <p:cNvPicPr preferRelativeResize="0"/>
          <p:nvPr/>
        </p:nvPicPr>
        <p:blipFill>
          <a:blip r:embed="rId4">
            <a:alphaModFix/>
          </a:blip>
          <a:stretch>
            <a:fillRect/>
          </a:stretch>
        </p:blipFill>
        <p:spPr>
          <a:xfrm>
            <a:off x="4958975" y="4438738"/>
            <a:ext cx="1885950" cy="190500"/>
          </a:xfrm>
          <a:prstGeom prst="rect">
            <a:avLst/>
          </a:prstGeom>
          <a:noFill/>
          <a:ln>
            <a:noFill/>
          </a:ln>
        </p:spPr>
      </p:pic>
      <p:pic>
        <p:nvPicPr>
          <p:cNvPr id="534" name="Google Shape;534;p56"/>
          <p:cNvPicPr preferRelativeResize="0"/>
          <p:nvPr/>
        </p:nvPicPr>
        <p:blipFill rotWithShape="1">
          <a:blip r:embed="rId5">
            <a:alphaModFix/>
          </a:blip>
          <a:srcRect b="0" l="8057" r="7483" t="0"/>
          <a:stretch/>
        </p:blipFill>
        <p:spPr>
          <a:xfrm>
            <a:off x="1549425" y="801313"/>
            <a:ext cx="6045149" cy="35408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7"/>
          <p:cNvSpPr txBox="1"/>
          <p:nvPr>
            <p:ph type="title"/>
          </p:nvPr>
        </p:nvSpPr>
        <p:spPr>
          <a:xfrm>
            <a:off x="819150" y="191050"/>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it">
                <a:latin typeface="Old Standard TT"/>
                <a:ea typeface="Old Standard TT"/>
                <a:cs typeface="Old Standard TT"/>
                <a:sym typeface="Old Standard TT"/>
              </a:rPr>
              <a:t>Understeering gradient </a:t>
            </a:r>
            <a:r>
              <a:rPr lang="it">
                <a:latin typeface="Old Standard TT"/>
                <a:ea typeface="Old Standard TT"/>
                <a:cs typeface="Old Standard TT"/>
                <a:sym typeface="Old Standard TT"/>
              </a:rPr>
              <a:t>comparison</a:t>
            </a:r>
            <a:endParaRPr>
              <a:latin typeface="Old Standard TT"/>
              <a:ea typeface="Old Standard TT"/>
              <a:cs typeface="Old Standard TT"/>
              <a:sym typeface="Old Standard TT"/>
            </a:endParaRPr>
          </a:p>
        </p:txBody>
      </p:sp>
      <p:pic>
        <p:nvPicPr>
          <p:cNvPr id="540" name="Google Shape;540;p57"/>
          <p:cNvPicPr preferRelativeResize="0"/>
          <p:nvPr/>
        </p:nvPicPr>
        <p:blipFill>
          <a:blip r:embed="rId3">
            <a:alphaModFix/>
          </a:blip>
          <a:stretch>
            <a:fillRect/>
          </a:stretch>
        </p:blipFill>
        <p:spPr>
          <a:xfrm>
            <a:off x="1274573" y="949900"/>
            <a:ext cx="6594874" cy="3019224"/>
          </a:xfrm>
          <a:prstGeom prst="rect">
            <a:avLst/>
          </a:prstGeom>
          <a:noFill/>
          <a:ln>
            <a:noFill/>
          </a:ln>
        </p:spPr>
      </p:pic>
      <p:pic>
        <p:nvPicPr>
          <p:cNvPr id="541" name="Google Shape;541;p57"/>
          <p:cNvPicPr preferRelativeResize="0"/>
          <p:nvPr/>
        </p:nvPicPr>
        <p:blipFill>
          <a:blip r:embed="rId4">
            <a:alphaModFix/>
          </a:blip>
          <a:stretch>
            <a:fillRect/>
          </a:stretch>
        </p:blipFill>
        <p:spPr>
          <a:xfrm>
            <a:off x="5836875" y="4134799"/>
            <a:ext cx="2247900" cy="419100"/>
          </a:xfrm>
          <a:prstGeom prst="rect">
            <a:avLst/>
          </a:prstGeom>
          <a:noFill/>
          <a:ln>
            <a:noFill/>
          </a:ln>
        </p:spPr>
      </p:pic>
      <p:pic>
        <p:nvPicPr>
          <p:cNvPr id="542" name="Google Shape;542;p57"/>
          <p:cNvPicPr preferRelativeResize="0"/>
          <p:nvPr/>
        </p:nvPicPr>
        <p:blipFill>
          <a:blip r:embed="rId5">
            <a:alphaModFix/>
          </a:blip>
          <a:stretch>
            <a:fillRect/>
          </a:stretch>
        </p:blipFill>
        <p:spPr>
          <a:xfrm>
            <a:off x="1764425" y="4012000"/>
            <a:ext cx="1818700" cy="664700"/>
          </a:xfrm>
          <a:prstGeom prst="rect">
            <a:avLst/>
          </a:prstGeom>
          <a:noFill/>
          <a:ln>
            <a:noFill/>
          </a:ln>
        </p:spPr>
      </p:pic>
      <p:sp>
        <p:nvSpPr>
          <p:cNvPr id="543" name="Google Shape;543;p57"/>
          <p:cNvSpPr/>
          <p:nvPr/>
        </p:nvSpPr>
        <p:spPr>
          <a:xfrm>
            <a:off x="1685675" y="4106150"/>
            <a:ext cx="1818600" cy="570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a:off x="5820650" y="4062925"/>
            <a:ext cx="2362800" cy="664800"/>
          </a:xfrm>
          <a:prstGeom prst="rect">
            <a:avLst/>
          </a:prstGeom>
          <a:no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8"/>
          <p:cNvSpPr txBox="1"/>
          <p:nvPr>
            <p:ph type="title"/>
          </p:nvPr>
        </p:nvSpPr>
        <p:spPr>
          <a:xfrm>
            <a:off x="2879425" y="31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Handling diagram</a:t>
            </a:r>
            <a:endParaRPr>
              <a:latin typeface="Old Standard TT"/>
              <a:ea typeface="Old Standard TT"/>
              <a:cs typeface="Old Standard TT"/>
              <a:sym typeface="Old Standard TT"/>
            </a:endParaRPr>
          </a:p>
        </p:txBody>
      </p:sp>
      <p:sp>
        <p:nvSpPr>
          <p:cNvPr id="550" name="Google Shape;550;p58"/>
          <p:cNvSpPr txBox="1"/>
          <p:nvPr>
            <p:ph idx="1" type="body"/>
          </p:nvPr>
        </p:nvSpPr>
        <p:spPr>
          <a:xfrm>
            <a:off x="6156475" y="838000"/>
            <a:ext cx="2168400" cy="360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Handling curves give us the steering behaviour of the vehicle as function of the lateral acceleration. </a:t>
            </a:r>
            <a:endParaRPr>
              <a:latin typeface="Old Standard TT"/>
              <a:ea typeface="Old Standard TT"/>
              <a:cs typeface="Old Standard TT"/>
              <a:sym typeface="Old Standard TT"/>
            </a:endParaRPr>
          </a:p>
          <a:p>
            <a:pPr indent="0" lvl="0" marL="0" rtl="0" algn="l">
              <a:spcBef>
                <a:spcPts val="1200"/>
              </a:spcBef>
              <a:spcAft>
                <a:spcPts val="1200"/>
              </a:spcAft>
              <a:buNone/>
            </a:pPr>
            <a:r>
              <a:rPr b="1" lang="it">
                <a:latin typeface="Old Standard TT"/>
                <a:ea typeface="Old Standard TT"/>
                <a:cs typeface="Old Standard TT"/>
                <a:sym typeface="Old Standard TT"/>
              </a:rPr>
              <a:t>Oversteering</a:t>
            </a:r>
            <a:endParaRPr>
              <a:latin typeface="Old Standard TT"/>
              <a:ea typeface="Old Standard TT"/>
              <a:cs typeface="Old Standard TT"/>
              <a:sym typeface="Old Standard TT"/>
            </a:endParaRPr>
          </a:p>
        </p:txBody>
      </p:sp>
      <p:pic>
        <p:nvPicPr>
          <p:cNvPr id="551" name="Google Shape;551;p58"/>
          <p:cNvPicPr preferRelativeResize="0"/>
          <p:nvPr/>
        </p:nvPicPr>
        <p:blipFill rotWithShape="1">
          <a:blip r:embed="rId3">
            <a:alphaModFix/>
          </a:blip>
          <a:srcRect b="0" l="6916" r="7481" t="0"/>
          <a:stretch/>
        </p:blipFill>
        <p:spPr>
          <a:xfrm>
            <a:off x="496350" y="994850"/>
            <a:ext cx="5660126" cy="302736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59"/>
          <p:cNvPicPr preferRelativeResize="0"/>
          <p:nvPr/>
        </p:nvPicPr>
        <p:blipFill>
          <a:blip r:embed="rId3">
            <a:alphaModFix/>
          </a:blip>
          <a:stretch>
            <a:fillRect/>
          </a:stretch>
        </p:blipFill>
        <p:spPr>
          <a:xfrm>
            <a:off x="6786550" y="987400"/>
            <a:ext cx="1950882" cy="677675"/>
          </a:xfrm>
          <a:prstGeom prst="rect">
            <a:avLst/>
          </a:prstGeom>
          <a:noFill/>
          <a:ln>
            <a:noFill/>
          </a:ln>
        </p:spPr>
      </p:pic>
      <p:sp>
        <p:nvSpPr>
          <p:cNvPr id="557" name="Google Shape;557;p59"/>
          <p:cNvSpPr txBox="1"/>
          <p:nvPr>
            <p:ph type="title"/>
          </p:nvPr>
        </p:nvSpPr>
        <p:spPr>
          <a:xfrm>
            <a:off x="3460750" y="248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Yaw rate gain</a:t>
            </a:r>
            <a:endParaRPr>
              <a:latin typeface="Old Standard TT"/>
              <a:ea typeface="Old Standard TT"/>
              <a:cs typeface="Old Standard TT"/>
              <a:sym typeface="Old Standard TT"/>
            </a:endParaRPr>
          </a:p>
        </p:txBody>
      </p:sp>
      <p:pic>
        <p:nvPicPr>
          <p:cNvPr id="558" name="Google Shape;558;p59"/>
          <p:cNvPicPr preferRelativeResize="0"/>
          <p:nvPr/>
        </p:nvPicPr>
        <p:blipFill>
          <a:blip r:embed="rId4">
            <a:alphaModFix/>
          </a:blip>
          <a:stretch>
            <a:fillRect/>
          </a:stretch>
        </p:blipFill>
        <p:spPr>
          <a:xfrm>
            <a:off x="7599300" y="4102175"/>
            <a:ext cx="1138125" cy="677675"/>
          </a:xfrm>
          <a:prstGeom prst="rect">
            <a:avLst/>
          </a:prstGeom>
          <a:noFill/>
          <a:ln>
            <a:noFill/>
          </a:ln>
        </p:spPr>
      </p:pic>
      <p:sp>
        <p:nvSpPr>
          <p:cNvPr id="559" name="Google Shape;559;p59"/>
          <p:cNvSpPr/>
          <p:nvPr/>
        </p:nvSpPr>
        <p:spPr>
          <a:xfrm>
            <a:off x="6676138" y="957988"/>
            <a:ext cx="2171700" cy="736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59"/>
          <p:cNvPicPr preferRelativeResize="0"/>
          <p:nvPr/>
        </p:nvPicPr>
        <p:blipFill rotWithShape="1">
          <a:blip r:embed="rId5">
            <a:alphaModFix/>
          </a:blip>
          <a:srcRect b="0" l="8377" r="8352" t="0"/>
          <a:stretch/>
        </p:blipFill>
        <p:spPr>
          <a:xfrm>
            <a:off x="518825" y="879400"/>
            <a:ext cx="5861774" cy="32227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0"/>
          <p:cNvSpPr txBox="1"/>
          <p:nvPr>
            <p:ph type="title"/>
          </p:nvPr>
        </p:nvSpPr>
        <p:spPr>
          <a:xfrm>
            <a:off x="3613150" y="2233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Beta gain</a:t>
            </a:r>
            <a:endParaRPr>
              <a:latin typeface="Old Standard TT"/>
              <a:ea typeface="Old Standard TT"/>
              <a:cs typeface="Old Standard TT"/>
              <a:sym typeface="Old Standard TT"/>
            </a:endParaRPr>
          </a:p>
        </p:txBody>
      </p:sp>
      <p:pic>
        <p:nvPicPr>
          <p:cNvPr id="566" name="Google Shape;566;p60"/>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567" name="Google Shape;567;p60"/>
          <p:cNvSpPr/>
          <p:nvPr/>
        </p:nvSpPr>
        <p:spPr>
          <a:xfrm>
            <a:off x="5041038" y="849988"/>
            <a:ext cx="3759300" cy="723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8" name="Google Shape;568;p60"/>
          <p:cNvPicPr preferRelativeResize="0"/>
          <p:nvPr/>
        </p:nvPicPr>
        <p:blipFill>
          <a:blip r:embed="rId4">
            <a:alphaModFix/>
          </a:blip>
          <a:stretch>
            <a:fillRect/>
          </a:stretch>
        </p:blipFill>
        <p:spPr>
          <a:xfrm>
            <a:off x="5147963" y="901818"/>
            <a:ext cx="3545475" cy="620257"/>
          </a:xfrm>
          <a:prstGeom prst="rect">
            <a:avLst/>
          </a:prstGeom>
          <a:noFill/>
          <a:ln>
            <a:noFill/>
          </a:ln>
        </p:spPr>
      </p:pic>
      <p:pic>
        <p:nvPicPr>
          <p:cNvPr id="569" name="Google Shape;569;p60"/>
          <p:cNvPicPr preferRelativeResize="0"/>
          <p:nvPr/>
        </p:nvPicPr>
        <p:blipFill rotWithShape="1">
          <a:blip r:embed="rId5">
            <a:alphaModFix/>
          </a:blip>
          <a:srcRect b="0" l="6043" r="8229" t="0"/>
          <a:stretch/>
        </p:blipFill>
        <p:spPr>
          <a:xfrm>
            <a:off x="615975" y="1653775"/>
            <a:ext cx="5214850" cy="27849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61"/>
          <p:cNvSpPr txBox="1"/>
          <p:nvPr>
            <p:ph type="title"/>
          </p:nvPr>
        </p:nvSpPr>
        <p:spPr>
          <a:xfrm>
            <a:off x="2216150" y="228600"/>
            <a:ext cx="7505700" cy="89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Additional effects analysis</a:t>
            </a:r>
            <a:endParaRPr>
              <a:latin typeface="Old Standard TT"/>
              <a:ea typeface="Old Standard TT"/>
              <a:cs typeface="Old Standard TT"/>
              <a:sym typeface="Old Standard TT"/>
            </a:endParaRPr>
          </a:p>
        </p:txBody>
      </p:sp>
      <p:sp>
        <p:nvSpPr>
          <p:cNvPr id="575" name="Google Shape;575;p61"/>
          <p:cNvSpPr txBox="1"/>
          <p:nvPr>
            <p:ph idx="1" type="body"/>
          </p:nvPr>
        </p:nvSpPr>
        <p:spPr>
          <a:xfrm>
            <a:off x="819150" y="923925"/>
            <a:ext cx="7505700" cy="24480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Font typeface="Old Standard TT"/>
              <a:buAutoNum type="arabicPeriod"/>
            </a:pPr>
            <a:r>
              <a:rPr b="1" i="1" lang="it" sz="2500" u="sng">
                <a:solidFill>
                  <a:schemeClr val="hlink"/>
                </a:solidFill>
                <a:latin typeface="Old Standard TT"/>
                <a:ea typeface="Old Standard TT"/>
                <a:cs typeface="Old Standard TT"/>
                <a:sym typeface="Old Standard TT"/>
                <a:hlinkClick action="ppaction://hlinksldjump" r:id="rId3"/>
              </a:rPr>
              <a:t>Static toe angle</a:t>
            </a:r>
            <a:endParaRPr b="1" i="1" sz="2500" u="sng">
              <a:latin typeface="Old Standard TT"/>
              <a:ea typeface="Old Standard TT"/>
              <a:cs typeface="Old Standard TT"/>
              <a:sym typeface="Old Standard TT"/>
            </a:endParaRPr>
          </a:p>
          <a:p>
            <a:pPr indent="-387350" lvl="0" marL="457200" rtl="0" algn="l">
              <a:spcBef>
                <a:spcPts val="0"/>
              </a:spcBef>
              <a:spcAft>
                <a:spcPts val="0"/>
              </a:spcAft>
              <a:buSzPts val="2500"/>
              <a:buFont typeface="Old Standard TT"/>
              <a:buAutoNum type="arabicPeriod"/>
            </a:pPr>
            <a:r>
              <a:rPr b="1" i="1" lang="it" sz="2500" u="sng">
                <a:solidFill>
                  <a:schemeClr val="hlink"/>
                </a:solidFill>
                <a:latin typeface="Old Standard TT"/>
                <a:ea typeface="Old Standard TT"/>
                <a:cs typeface="Old Standard TT"/>
                <a:sym typeface="Old Standard TT"/>
                <a:hlinkClick action="ppaction://hlinksldjump" r:id="rId4"/>
              </a:rPr>
              <a:t>Camber angle</a:t>
            </a:r>
            <a:endParaRPr b="1" i="1" sz="2500" u="sng">
              <a:latin typeface="Old Standard TT"/>
              <a:ea typeface="Old Standard TT"/>
              <a:cs typeface="Old Standard TT"/>
              <a:sym typeface="Old Standard TT"/>
            </a:endParaRPr>
          </a:p>
          <a:p>
            <a:pPr indent="-387350" lvl="0" marL="457200" rtl="0" algn="l">
              <a:spcBef>
                <a:spcPts val="0"/>
              </a:spcBef>
              <a:spcAft>
                <a:spcPts val="0"/>
              </a:spcAft>
              <a:buSzPts val="2500"/>
              <a:buFont typeface="Old Standard TT"/>
              <a:buAutoNum type="arabicPeriod"/>
            </a:pPr>
            <a:r>
              <a:rPr b="1" i="1" lang="it" sz="2500" u="sng">
                <a:solidFill>
                  <a:schemeClr val="hlink"/>
                </a:solidFill>
                <a:latin typeface="Old Standard TT"/>
                <a:ea typeface="Old Standard TT"/>
                <a:cs typeface="Old Standard TT"/>
                <a:sym typeface="Old Standard TT"/>
                <a:hlinkClick action="ppaction://hlinksldjump" r:id="rId5"/>
              </a:rPr>
              <a:t>Suspension roll stiffness</a:t>
            </a:r>
            <a:endParaRPr b="1" i="1" sz="2500" u="sng">
              <a:latin typeface="Old Standard TT"/>
              <a:ea typeface="Old Standard TT"/>
              <a:cs typeface="Old Standard TT"/>
              <a:sym typeface="Old Standard TT"/>
            </a:endParaRPr>
          </a:p>
        </p:txBody>
      </p:sp>
      <p:pic>
        <p:nvPicPr>
          <p:cNvPr id="576" name="Google Shape;576;p61"/>
          <p:cNvPicPr preferRelativeResize="0"/>
          <p:nvPr/>
        </p:nvPicPr>
        <p:blipFill>
          <a:blip r:embed="rId6">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17"/>
          <p:cNvPicPr preferRelativeResize="0"/>
          <p:nvPr/>
        </p:nvPicPr>
        <p:blipFill>
          <a:blip r:embed="rId3">
            <a:alphaModFix/>
          </a:blip>
          <a:stretch>
            <a:fillRect/>
          </a:stretch>
        </p:blipFill>
        <p:spPr>
          <a:xfrm>
            <a:off x="406400" y="438150"/>
            <a:ext cx="7671010" cy="4341700"/>
          </a:xfrm>
          <a:prstGeom prst="rect">
            <a:avLst/>
          </a:prstGeom>
          <a:noFill/>
          <a:ln>
            <a:noFill/>
          </a:ln>
        </p:spPr>
      </p:pic>
      <p:pic>
        <p:nvPicPr>
          <p:cNvPr id="163" name="Google Shape;163;p17"/>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62"/>
          <p:cNvPicPr preferRelativeResize="0"/>
          <p:nvPr/>
        </p:nvPicPr>
        <p:blipFill>
          <a:blip r:embed="rId3">
            <a:alphaModFix/>
          </a:blip>
          <a:stretch>
            <a:fillRect/>
          </a:stretch>
        </p:blipFill>
        <p:spPr>
          <a:xfrm>
            <a:off x="417524" y="830250"/>
            <a:ext cx="2338375" cy="1160475"/>
          </a:xfrm>
          <a:prstGeom prst="rect">
            <a:avLst/>
          </a:prstGeom>
          <a:noFill/>
          <a:ln>
            <a:noFill/>
          </a:ln>
        </p:spPr>
      </p:pic>
      <p:sp>
        <p:nvSpPr>
          <p:cNvPr id="582" name="Google Shape;582;p62"/>
          <p:cNvSpPr txBox="1"/>
          <p:nvPr>
            <p:ph type="title"/>
          </p:nvPr>
        </p:nvSpPr>
        <p:spPr>
          <a:xfrm>
            <a:off x="2901950" y="236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Static toe angle effect</a:t>
            </a:r>
            <a:endParaRPr>
              <a:latin typeface="Old Standard TT"/>
              <a:ea typeface="Old Standard TT"/>
              <a:cs typeface="Old Standard TT"/>
              <a:sym typeface="Old Standard TT"/>
            </a:endParaRPr>
          </a:p>
        </p:txBody>
      </p:sp>
      <p:pic>
        <p:nvPicPr>
          <p:cNvPr id="583" name="Google Shape;583;p62"/>
          <p:cNvPicPr preferRelativeResize="0"/>
          <p:nvPr/>
        </p:nvPicPr>
        <p:blipFill>
          <a:blip r:embed="rId4">
            <a:alphaModFix/>
          </a:blip>
          <a:stretch>
            <a:fillRect/>
          </a:stretch>
        </p:blipFill>
        <p:spPr>
          <a:xfrm>
            <a:off x="7599300" y="4102175"/>
            <a:ext cx="1138125" cy="677675"/>
          </a:xfrm>
          <a:prstGeom prst="rect">
            <a:avLst/>
          </a:prstGeom>
          <a:noFill/>
          <a:ln>
            <a:noFill/>
          </a:ln>
        </p:spPr>
      </p:pic>
      <p:sp>
        <p:nvSpPr>
          <p:cNvPr id="584" name="Google Shape;584;p62"/>
          <p:cNvSpPr txBox="1"/>
          <p:nvPr/>
        </p:nvSpPr>
        <p:spPr>
          <a:xfrm>
            <a:off x="1041400" y="1917700"/>
            <a:ext cx="1714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100">
                <a:latin typeface="Old Standard TT"/>
                <a:ea typeface="Old Standard TT"/>
                <a:cs typeface="Old Standard TT"/>
                <a:sym typeface="Old Standard TT"/>
              </a:rPr>
              <a:t>Positive toe</a:t>
            </a:r>
            <a:endParaRPr sz="1100">
              <a:latin typeface="Old Standard TT"/>
              <a:ea typeface="Old Standard TT"/>
              <a:cs typeface="Old Standard TT"/>
              <a:sym typeface="Old Standard TT"/>
            </a:endParaRPr>
          </a:p>
        </p:txBody>
      </p:sp>
      <p:pic>
        <p:nvPicPr>
          <p:cNvPr id="585" name="Google Shape;585;p62"/>
          <p:cNvPicPr preferRelativeResize="0"/>
          <p:nvPr/>
        </p:nvPicPr>
        <p:blipFill>
          <a:blip r:embed="rId5">
            <a:alphaModFix/>
          </a:blip>
          <a:stretch>
            <a:fillRect/>
          </a:stretch>
        </p:blipFill>
        <p:spPr>
          <a:xfrm>
            <a:off x="2908300" y="1343000"/>
            <a:ext cx="5693981" cy="260677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3"/>
          <p:cNvSpPr txBox="1"/>
          <p:nvPr>
            <p:ph type="title"/>
          </p:nvPr>
        </p:nvSpPr>
        <p:spPr>
          <a:xfrm>
            <a:off x="2876550" y="2487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Camber angle effect</a:t>
            </a:r>
            <a:endParaRPr>
              <a:latin typeface="Old Standard TT"/>
              <a:ea typeface="Old Standard TT"/>
              <a:cs typeface="Old Standard TT"/>
              <a:sym typeface="Old Standard TT"/>
            </a:endParaRPr>
          </a:p>
        </p:txBody>
      </p:sp>
      <p:pic>
        <p:nvPicPr>
          <p:cNvPr id="591" name="Google Shape;591;p63"/>
          <p:cNvPicPr preferRelativeResize="0"/>
          <p:nvPr/>
        </p:nvPicPr>
        <p:blipFill>
          <a:blip r:embed="rId3">
            <a:alphaModFix/>
          </a:blip>
          <a:stretch>
            <a:fillRect/>
          </a:stretch>
        </p:blipFill>
        <p:spPr>
          <a:xfrm>
            <a:off x="7599300" y="4102175"/>
            <a:ext cx="1138125" cy="677675"/>
          </a:xfrm>
          <a:prstGeom prst="rect">
            <a:avLst/>
          </a:prstGeom>
          <a:noFill/>
          <a:ln>
            <a:noFill/>
          </a:ln>
        </p:spPr>
      </p:pic>
      <p:pic>
        <p:nvPicPr>
          <p:cNvPr id="592" name="Google Shape;592;p63"/>
          <p:cNvPicPr preferRelativeResize="0"/>
          <p:nvPr/>
        </p:nvPicPr>
        <p:blipFill>
          <a:blip r:embed="rId4">
            <a:alphaModFix/>
          </a:blip>
          <a:stretch>
            <a:fillRect/>
          </a:stretch>
        </p:blipFill>
        <p:spPr>
          <a:xfrm>
            <a:off x="5930900" y="854625"/>
            <a:ext cx="2946400" cy="1136100"/>
          </a:xfrm>
          <a:prstGeom prst="rect">
            <a:avLst/>
          </a:prstGeom>
          <a:noFill/>
          <a:ln>
            <a:noFill/>
          </a:ln>
        </p:spPr>
      </p:pic>
      <p:sp>
        <p:nvSpPr>
          <p:cNvPr id="593" name="Google Shape;593;p63"/>
          <p:cNvSpPr txBox="1"/>
          <p:nvPr/>
        </p:nvSpPr>
        <p:spPr>
          <a:xfrm>
            <a:off x="5930900" y="1816100"/>
            <a:ext cx="16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Positive camber</a:t>
            </a:r>
            <a:endParaRPr>
              <a:latin typeface="Old Standard TT"/>
              <a:ea typeface="Old Standard TT"/>
              <a:cs typeface="Old Standard TT"/>
              <a:sym typeface="Old Standard TT"/>
            </a:endParaRPr>
          </a:p>
        </p:txBody>
      </p:sp>
      <p:sp>
        <p:nvSpPr>
          <p:cNvPr id="594" name="Google Shape;594;p63"/>
          <p:cNvSpPr txBox="1"/>
          <p:nvPr/>
        </p:nvSpPr>
        <p:spPr>
          <a:xfrm>
            <a:off x="7467600" y="1816100"/>
            <a:ext cx="16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Negative</a:t>
            </a:r>
            <a:r>
              <a:rPr lang="it">
                <a:latin typeface="Old Standard TT"/>
                <a:ea typeface="Old Standard TT"/>
                <a:cs typeface="Old Standard TT"/>
                <a:sym typeface="Old Standard TT"/>
              </a:rPr>
              <a:t> camber</a:t>
            </a:r>
            <a:endParaRPr>
              <a:latin typeface="Old Standard TT"/>
              <a:ea typeface="Old Standard TT"/>
              <a:cs typeface="Old Standard TT"/>
              <a:sym typeface="Old Standard TT"/>
            </a:endParaRPr>
          </a:p>
        </p:txBody>
      </p:sp>
      <p:pic>
        <p:nvPicPr>
          <p:cNvPr id="595" name="Google Shape;595;p63"/>
          <p:cNvPicPr preferRelativeResize="0"/>
          <p:nvPr/>
        </p:nvPicPr>
        <p:blipFill rotWithShape="1">
          <a:blip r:embed="rId5">
            <a:alphaModFix/>
          </a:blip>
          <a:srcRect b="0" l="0" r="7595" t="0"/>
          <a:stretch/>
        </p:blipFill>
        <p:spPr>
          <a:xfrm>
            <a:off x="4572000" y="2656149"/>
            <a:ext cx="4305302" cy="2132977"/>
          </a:xfrm>
          <a:prstGeom prst="rect">
            <a:avLst/>
          </a:prstGeom>
          <a:noFill/>
          <a:ln>
            <a:noFill/>
          </a:ln>
        </p:spPr>
      </p:pic>
      <p:pic>
        <p:nvPicPr>
          <p:cNvPr id="596" name="Google Shape;596;p63"/>
          <p:cNvPicPr preferRelativeResize="0"/>
          <p:nvPr/>
        </p:nvPicPr>
        <p:blipFill rotWithShape="1">
          <a:blip r:embed="rId6">
            <a:alphaModFix/>
          </a:blip>
          <a:srcRect b="0" l="0" r="7672" t="0"/>
          <a:stretch/>
        </p:blipFill>
        <p:spPr>
          <a:xfrm>
            <a:off x="280775" y="854625"/>
            <a:ext cx="4084027" cy="202508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4"/>
          <p:cNvSpPr/>
          <p:nvPr/>
        </p:nvSpPr>
        <p:spPr>
          <a:xfrm>
            <a:off x="3198475" y="1728900"/>
            <a:ext cx="403500" cy="3486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64"/>
          <p:cNvPicPr preferRelativeResize="0"/>
          <p:nvPr/>
        </p:nvPicPr>
        <p:blipFill>
          <a:blip r:embed="rId3">
            <a:alphaModFix/>
          </a:blip>
          <a:stretch>
            <a:fillRect/>
          </a:stretch>
        </p:blipFill>
        <p:spPr>
          <a:xfrm>
            <a:off x="2857500" y="1416125"/>
            <a:ext cx="3790950" cy="733425"/>
          </a:xfrm>
          <a:prstGeom prst="rect">
            <a:avLst/>
          </a:prstGeom>
          <a:noFill/>
          <a:ln>
            <a:noFill/>
          </a:ln>
        </p:spPr>
      </p:pic>
      <p:sp>
        <p:nvSpPr>
          <p:cNvPr id="603" name="Google Shape;603;p64"/>
          <p:cNvSpPr txBox="1"/>
          <p:nvPr>
            <p:ph type="title"/>
          </p:nvPr>
        </p:nvSpPr>
        <p:spPr>
          <a:xfrm>
            <a:off x="1974850" y="197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Suspension roll stiffness effect</a:t>
            </a:r>
            <a:endParaRPr>
              <a:latin typeface="Old Standard TT"/>
              <a:ea typeface="Old Standard TT"/>
              <a:cs typeface="Old Standard TT"/>
              <a:sym typeface="Old Standard TT"/>
            </a:endParaRPr>
          </a:p>
        </p:txBody>
      </p:sp>
      <p:sp>
        <p:nvSpPr>
          <p:cNvPr id="604" name="Google Shape;604;p64"/>
          <p:cNvSpPr txBox="1"/>
          <p:nvPr>
            <p:ph idx="1" type="body"/>
          </p:nvPr>
        </p:nvSpPr>
        <p:spPr>
          <a:xfrm>
            <a:off x="882650" y="784225"/>
            <a:ext cx="7505700" cy="3995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852"/>
              <a:buNone/>
            </a:pPr>
            <a:r>
              <a:rPr lang="it" sz="1307">
                <a:latin typeface="Old Standard TT"/>
                <a:ea typeface="Old Standard TT"/>
                <a:cs typeface="Old Standard TT"/>
                <a:sym typeface="Old Standard TT"/>
              </a:rPr>
              <a:t>The suspension stiffness (usually via Anti-Roll bar) affects lateral load transfer on each axle so consequently it changes the axles cornering stiffness</a:t>
            </a:r>
            <a:endParaRPr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t/>
            </a:r>
            <a:endParaRPr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t/>
            </a:r>
            <a:endParaRPr b="1"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rPr b="1" lang="it" sz="1307">
                <a:latin typeface="Old Standard TT"/>
                <a:ea typeface="Old Standard TT"/>
                <a:cs typeface="Old Standard TT"/>
                <a:sym typeface="Old Standard TT"/>
              </a:rPr>
              <a:t>The elastic term or transient lateral load transfer</a:t>
            </a:r>
            <a:r>
              <a:rPr lang="it" sz="1307">
                <a:latin typeface="Old Standard TT"/>
                <a:ea typeface="Old Standard TT"/>
                <a:cs typeface="Old Standard TT"/>
                <a:sym typeface="Old Standard TT"/>
              </a:rPr>
              <a:t> is the part of the lateral load transfer going through the spring of the suspension deforming it</a:t>
            </a:r>
            <a:endParaRPr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t/>
            </a:r>
            <a:endParaRPr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rPr lang="it" sz="1307">
                <a:latin typeface="Old Standard TT"/>
                <a:ea typeface="Old Standard TT"/>
                <a:cs typeface="Old Standard TT"/>
                <a:sym typeface="Old Standard TT"/>
              </a:rPr>
              <a:t>In particular we have as follows</a:t>
            </a:r>
            <a:endParaRPr sz="1307">
              <a:latin typeface="Old Standard TT"/>
              <a:ea typeface="Old Standard TT"/>
              <a:cs typeface="Old Standard TT"/>
              <a:sym typeface="Old Standard TT"/>
            </a:endParaRPr>
          </a:p>
          <a:p>
            <a:pPr indent="0" lvl="0" marL="0" rtl="0" algn="l">
              <a:lnSpc>
                <a:spcPct val="95000"/>
              </a:lnSpc>
              <a:spcBef>
                <a:spcPts val="1200"/>
              </a:spcBef>
              <a:spcAft>
                <a:spcPts val="0"/>
              </a:spcAft>
              <a:buSzPts val="852"/>
              <a:buNone/>
            </a:pPr>
            <a:r>
              <a:t/>
            </a:r>
            <a:endParaRPr sz="1307">
              <a:latin typeface="Old Standard TT"/>
              <a:ea typeface="Old Standard TT"/>
              <a:cs typeface="Old Standard TT"/>
              <a:sym typeface="Old Standard TT"/>
            </a:endParaRPr>
          </a:p>
          <a:p>
            <a:pPr indent="0" lvl="0" marL="0" rtl="0" algn="l">
              <a:lnSpc>
                <a:spcPct val="95000"/>
              </a:lnSpc>
              <a:spcBef>
                <a:spcPts val="1200"/>
              </a:spcBef>
              <a:spcAft>
                <a:spcPts val="1200"/>
              </a:spcAft>
              <a:buSzPts val="852"/>
              <a:buNone/>
            </a:pPr>
            <a:r>
              <a:t/>
            </a:r>
            <a:endParaRPr sz="1307">
              <a:latin typeface="Old Standard TT"/>
              <a:ea typeface="Old Standard TT"/>
              <a:cs typeface="Old Standard TT"/>
              <a:sym typeface="Old Standard TT"/>
            </a:endParaRPr>
          </a:p>
        </p:txBody>
      </p:sp>
      <p:pic>
        <p:nvPicPr>
          <p:cNvPr id="605" name="Google Shape;605;p64"/>
          <p:cNvPicPr preferRelativeResize="0"/>
          <p:nvPr/>
        </p:nvPicPr>
        <p:blipFill>
          <a:blip r:embed="rId4">
            <a:alphaModFix/>
          </a:blip>
          <a:stretch>
            <a:fillRect/>
          </a:stretch>
        </p:blipFill>
        <p:spPr>
          <a:xfrm>
            <a:off x="7599300" y="4102175"/>
            <a:ext cx="1138125" cy="677675"/>
          </a:xfrm>
          <a:prstGeom prst="rect">
            <a:avLst/>
          </a:prstGeom>
          <a:noFill/>
          <a:ln>
            <a:noFill/>
          </a:ln>
        </p:spPr>
      </p:pic>
      <p:pic>
        <p:nvPicPr>
          <p:cNvPr id="606" name="Google Shape;606;p64"/>
          <p:cNvPicPr preferRelativeResize="0"/>
          <p:nvPr/>
        </p:nvPicPr>
        <p:blipFill>
          <a:blip r:embed="rId5">
            <a:alphaModFix/>
          </a:blip>
          <a:stretch>
            <a:fillRect/>
          </a:stretch>
        </p:blipFill>
        <p:spPr>
          <a:xfrm>
            <a:off x="2676528" y="3421078"/>
            <a:ext cx="3790950" cy="609900"/>
          </a:xfrm>
          <a:prstGeom prst="rect">
            <a:avLst/>
          </a:prstGeom>
          <a:noFill/>
          <a:ln>
            <a:noFill/>
          </a:ln>
        </p:spPr>
      </p:pic>
      <p:pic>
        <p:nvPicPr>
          <p:cNvPr id="607" name="Google Shape;607;p64"/>
          <p:cNvPicPr preferRelativeResize="0"/>
          <p:nvPr/>
        </p:nvPicPr>
        <p:blipFill>
          <a:blip r:embed="rId6">
            <a:alphaModFix/>
          </a:blip>
          <a:stretch>
            <a:fillRect/>
          </a:stretch>
        </p:blipFill>
        <p:spPr>
          <a:xfrm>
            <a:off x="2857500" y="1575112"/>
            <a:ext cx="989750" cy="415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65"/>
          <p:cNvPicPr preferRelativeResize="0"/>
          <p:nvPr/>
        </p:nvPicPr>
        <p:blipFill rotWithShape="1">
          <a:blip r:embed="rId3">
            <a:alphaModFix/>
          </a:blip>
          <a:srcRect b="0" l="3214" r="7499" t="0"/>
          <a:stretch/>
        </p:blipFill>
        <p:spPr>
          <a:xfrm>
            <a:off x="1130425" y="807113"/>
            <a:ext cx="6883152" cy="3529275"/>
          </a:xfrm>
          <a:prstGeom prst="rect">
            <a:avLst/>
          </a:prstGeom>
          <a:noFill/>
          <a:ln>
            <a:noFill/>
          </a:ln>
        </p:spPr>
      </p:pic>
      <p:sp>
        <p:nvSpPr>
          <p:cNvPr id="613" name="Google Shape;613;p65"/>
          <p:cNvSpPr txBox="1"/>
          <p:nvPr>
            <p:ph type="title"/>
          </p:nvPr>
        </p:nvSpPr>
        <p:spPr>
          <a:xfrm>
            <a:off x="1974850" y="1979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Suspension roll stiffness effect</a:t>
            </a:r>
            <a:endParaRPr>
              <a:latin typeface="Old Standard TT"/>
              <a:ea typeface="Old Standard TT"/>
              <a:cs typeface="Old Standard TT"/>
              <a:sym typeface="Old Standard TT"/>
            </a:endParaRPr>
          </a:p>
        </p:txBody>
      </p:sp>
      <p:pic>
        <p:nvPicPr>
          <p:cNvPr id="614" name="Google Shape;614;p65"/>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66"/>
          <p:cNvPicPr preferRelativeResize="0"/>
          <p:nvPr/>
        </p:nvPicPr>
        <p:blipFill>
          <a:blip r:embed="rId3">
            <a:alphaModFix/>
          </a:blip>
          <a:stretch>
            <a:fillRect/>
          </a:stretch>
        </p:blipFill>
        <p:spPr>
          <a:xfrm>
            <a:off x="206375" y="205325"/>
            <a:ext cx="8731249" cy="4747675"/>
          </a:xfrm>
          <a:prstGeom prst="rect">
            <a:avLst/>
          </a:prstGeom>
          <a:noFill/>
          <a:ln>
            <a:noFill/>
          </a:ln>
        </p:spPr>
      </p:pic>
      <p:sp>
        <p:nvSpPr>
          <p:cNvPr id="620" name="Google Shape;620;p66"/>
          <p:cNvSpPr txBox="1"/>
          <p:nvPr/>
        </p:nvSpPr>
        <p:spPr>
          <a:xfrm>
            <a:off x="5417250" y="2180150"/>
            <a:ext cx="342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it" sz="1900" u="sng">
                <a:latin typeface="Old Standard TT"/>
                <a:ea typeface="Old Standard TT"/>
                <a:cs typeface="Old Standard TT"/>
                <a:sym typeface="Old Standard TT"/>
              </a:rPr>
              <a:t>Thank you for the attention!!! </a:t>
            </a:r>
            <a:endParaRPr b="1" i="1" sz="1900" u="sng">
              <a:latin typeface="Old Standard TT"/>
              <a:ea typeface="Old Standard TT"/>
              <a:cs typeface="Old Standard TT"/>
              <a:sym typeface="Old Standard TT"/>
            </a:endParaRPr>
          </a:p>
        </p:txBody>
      </p:sp>
      <p:pic>
        <p:nvPicPr>
          <p:cNvPr id="621" name="Google Shape;621;p66"/>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8"/>
          <p:cNvPicPr preferRelativeResize="0"/>
          <p:nvPr/>
        </p:nvPicPr>
        <p:blipFill>
          <a:blip r:embed="rId3">
            <a:alphaModFix/>
          </a:blip>
          <a:stretch>
            <a:fillRect/>
          </a:stretch>
        </p:blipFill>
        <p:spPr>
          <a:xfrm>
            <a:off x="735550" y="360001"/>
            <a:ext cx="7672899" cy="4522074"/>
          </a:xfrm>
          <a:prstGeom prst="rect">
            <a:avLst/>
          </a:prstGeom>
          <a:noFill/>
          <a:ln>
            <a:noFill/>
          </a:ln>
        </p:spPr>
      </p:pic>
      <p:pic>
        <p:nvPicPr>
          <p:cNvPr id="169" name="Google Shape;169;p18"/>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304800" y="268663"/>
            <a:ext cx="7294500" cy="4202834"/>
          </a:xfrm>
          <a:prstGeom prst="rect">
            <a:avLst/>
          </a:prstGeom>
          <a:noFill/>
          <a:ln>
            <a:noFill/>
          </a:ln>
        </p:spPr>
      </p:pic>
      <p:pic>
        <p:nvPicPr>
          <p:cNvPr id="175" name="Google Shape;175;p19"/>
          <p:cNvPicPr preferRelativeResize="0"/>
          <p:nvPr/>
        </p:nvPicPr>
        <p:blipFill>
          <a:blip r:embed="rId4">
            <a:alphaModFix/>
          </a:blip>
          <a:stretch>
            <a:fillRect/>
          </a:stretch>
        </p:blipFill>
        <p:spPr>
          <a:xfrm>
            <a:off x="7599300" y="4102175"/>
            <a:ext cx="1138125" cy="677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0"/>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181" name="Google Shape;181;p20"/>
          <p:cNvSpPr txBox="1"/>
          <p:nvPr/>
        </p:nvSpPr>
        <p:spPr>
          <a:xfrm>
            <a:off x="5099625" y="762400"/>
            <a:ext cx="37629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ld Standard TT"/>
                <a:ea typeface="Old Standard TT"/>
                <a:cs typeface="Old Standard TT"/>
                <a:sym typeface="Old Standard TT"/>
              </a:rPr>
              <a:t>A least-squares approach was used as parameter identification problem to find the optimal parameters that minimize the squares of the residuals between the fitted-predicted function Xi and the real experimental data Xi*</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t/>
            </a:r>
            <a:endParaRPr>
              <a:latin typeface="Old Standard TT"/>
              <a:ea typeface="Old Standard TT"/>
              <a:cs typeface="Old Standard TT"/>
              <a:sym typeface="Old Standard TT"/>
            </a:endParaRPr>
          </a:p>
          <a:p>
            <a:pPr indent="0" lvl="0" marL="0" rtl="0" algn="l">
              <a:spcBef>
                <a:spcPts val="0"/>
              </a:spcBef>
              <a:spcAft>
                <a:spcPts val="0"/>
              </a:spcAft>
              <a:buNone/>
            </a:pPr>
            <a:r>
              <a:rPr lang="it">
                <a:latin typeface="Old Standard TT"/>
                <a:ea typeface="Old Standard TT"/>
                <a:cs typeface="Old Standard TT"/>
                <a:sym typeface="Old Standard TT"/>
              </a:rPr>
              <a:t>with </a:t>
            </a:r>
            <a:r>
              <a:rPr lang="it">
                <a:latin typeface="Old Standard TT"/>
                <a:ea typeface="Old Standard TT"/>
                <a:cs typeface="Old Standard TT"/>
                <a:sym typeface="Old Standard TT"/>
              </a:rPr>
              <a:t>N being the total number of samples and Xi the longitudinal, lateral force or the aligning moment.</a:t>
            </a:r>
            <a:endParaRPr>
              <a:latin typeface="Old Standard TT"/>
              <a:ea typeface="Old Standard TT"/>
              <a:cs typeface="Old Standard TT"/>
              <a:sym typeface="Old Standard TT"/>
            </a:endParaRPr>
          </a:p>
        </p:txBody>
      </p:sp>
      <p:pic>
        <p:nvPicPr>
          <p:cNvPr id="182" name="Google Shape;182;p20"/>
          <p:cNvPicPr preferRelativeResize="0"/>
          <p:nvPr/>
        </p:nvPicPr>
        <p:blipFill>
          <a:blip r:embed="rId4">
            <a:alphaModFix/>
          </a:blip>
          <a:stretch>
            <a:fillRect/>
          </a:stretch>
        </p:blipFill>
        <p:spPr>
          <a:xfrm>
            <a:off x="5734100" y="2051025"/>
            <a:ext cx="2023700" cy="873700"/>
          </a:xfrm>
          <a:prstGeom prst="rect">
            <a:avLst/>
          </a:prstGeom>
          <a:noFill/>
          <a:ln>
            <a:noFill/>
          </a:ln>
        </p:spPr>
      </p:pic>
      <p:pic>
        <p:nvPicPr>
          <p:cNvPr id="183" name="Google Shape;183;p20"/>
          <p:cNvPicPr preferRelativeResize="0"/>
          <p:nvPr/>
        </p:nvPicPr>
        <p:blipFill>
          <a:blip r:embed="rId5">
            <a:alphaModFix/>
          </a:blip>
          <a:stretch>
            <a:fillRect/>
          </a:stretch>
        </p:blipFill>
        <p:spPr>
          <a:xfrm>
            <a:off x="619525" y="863825"/>
            <a:ext cx="4315950" cy="3916025"/>
          </a:xfrm>
          <a:prstGeom prst="rect">
            <a:avLst/>
          </a:prstGeom>
          <a:noFill/>
          <a:ln>
            <a:noFill/>
          </a:ln>
        </p:spPr>
      </p:pic>
      <p:sp>
        <p:nvSpPr>
          <p:cNvPr id="184" name="Google Shape;184;p20"/>
          <p:cNvSpPr txBox="1"/>
          <p:nvPr>
            <p:ph type="title"/>
          </p:nvPr>
        </p:nvSpPr>
        <p:spPr>
          <a:xfrm>
            <a:off x="819150" y="312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Fitting procedure description</a:t>
            </a:r>
            <a:endParaRPr>
              <a:latin typeface="Old Standard TT"/>
              <a:ea typeface="Old Standard TT"/>
              <a:cs typeface="Old Standard TT"/>
              <a:sym typeface="Old Standard TT"/>
            </a:endParaRPr>
          </a:p>
        </p:txBody>
      </p:sp>
      <p:sp>
        <p:nvSpPr>
          <p:cNvPr id="185" name="Google Shape;185;p20"/>
          <p:cNvSpPr/>
          <p:nvPr/>
        </p:nvSpPr>
        <p:spPr>
          <a:xfrm>
            <a:off x="1512775" y="978825"/>
            <a:ext cx="950700" cy="346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
        <p:nvSpPr>
          <p:cNvPr id="186" name="Google Shape;186;p20"/>
          <p:cNvSpPr txBox="1"/>
          <p:nvPr/>
        </p:nvSpPr>
        <p:spPr>
          <a:xfrm>
            <a:off x="5099625" y="3708625"/>
            <a:ext cx="3645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highlight>
                  <a:srgbClr val="FFFFFF"/>
                </a:highlight>
                <a:latin typeface="Old Standard TT"/>
                <a:ea typeface="Old Standard TT"/>
                <a:cs typeface="Old Standard TT"/>
                <a:sym typeface="Old Standard TT"/>
              </a:rPr>
              <a:t>Hoosier 18.0 x 6.0 - 10 R25B</a:t>
            </a:r>
            <a:endParaRPr sz="2000">
              <a:latin typeface="Old Standard TT"/>
              <a:ea typeface="Old Standard TT"/>
              <a:cs typeface="Old Standard TT"/>
              <a:sym typeface="Old Standard TT"/>
            </a:endParaRPr>
          </a:p>
        </p:txBody>
      </p:sp>
      <p:sp>
        <p:nvSpPr>
          <p:cNvPr id="187" name="Google Shape;187;p20"/>
          <p:cNvSpPr/>
          <p:nvPr/>
        </p:nvSpPr>
        <p:spPr>
          <a:xfrm>
            <a:off x="4974375" y="3781525"/>
            <a:ext cx="3895500" cy="346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i="1" u="sng">
              <a:highlight>
                <a:srgbClr val="FF0000"/>
              </a:highlight>
            </a:endParaRPr>
          </a:p>
        </p:txBody>
      </p:sp>
      <p:sp>
        <p:nvSpPr>
          <p:cNvPr id="188" name="Google Shape;188;p20"/>
          <p:cNvSpPr/>
          <p:nvPr/>
        </p:nvSpPr>
        <p:spPr>
          <a:xfrm>
            <a:off x="6496050" y="4257675"/>
            <a:ext cx="152400" cy="190500"/>
          </a:xfrm>
          <a:prstGeom prst="downArrow">
            <a:avLst>
              <a:gd fmla="val 50000" name="adj1"/>
              <a:gd fmla="val 50000" name="adj2"/>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txBox="1"/>
          <p:nvPr/>
        </p:nvSpPr>
        <p:spPr>
          <a:xfrm>
            <a:off x="5700750" y="4379650"/>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latin typeface="Old Standard TT"/>
                <a:ea typeface="Old Standard TT"/>
                <a:cs typeface="Old Standard TT"/>
                <a:sym typeface="Old Standard TT"/>
              </a:rPr>
              <a:t>Selected tyre type</a:t>
            </a:r>
            <a:endParaRPr b="1">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1"/>
          <p:cNvSpPr txBox="1"/>
          <p:nvPr>
            <p:ph type="title"/>
          </p:nvPr>
        </p:nvSpPr>
        <p:spPr>
          <a:xfrm>
            <a:off x="819150" y="2455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latin typeface="Old Standard TT"/>
                <a:ea typeface="Old Standard TT"/>
                <a:cs typeface="Old Standard TT"/>
                <a:sym typeface="Old Standard TT"/>
              </a:rPr>
              <a:t>             </a:t>
            </a:r>
            <a:r>
              <a:rPr lang="it">
                <a:latin typeface="Old Standard TT"/>
                <a:ea typeface="Old Standard TT"/>
                <a:cs typeface="Old Standard TT"/>
                <a:sym typeface="Old Standard TT"/>
              </a:rPr>
              <a:t>Fitting procedure description</a:t>
            </a:r>
            <a:endParaRPr/>
          </a:p>
        </p:txBody>
      </p:sp>
      <p:sp>
        <p:nvSpPr>
          <p:cNvPr id="195" name="Google Shape;195;p21"/>
          <p:cNvSpPr txBox="1"/>
          <p:nvPr>
            <p:ph idx="1" type="body"/>
          </p:nvPr>
        </p:nvSpPr>
        <p:spPr>
          <a:xfrm>
            <a:off x="819150" y="8238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Old Standard TT"/>
              <a:buChar char="●"/>
            </a:pPr>
            <a:r>
              <a:rPr b="1" lang="it">
                <a:latin typeface="Old Standard TT"/>
                <a:ea typeface="Old Standard TT"/>
                <a:cs typeface="Old Standard TT"/>
                <a:sym typeface="Old Standard TT"/>
              </a:rPr>
              <a:t>Data cropping</a:t>
            </a:r>
            <a:r>
              <a:rPr lang="it">
                <a:latin typeface="Old Standard TT"/>
                <a:ea typeface="Old Standard TT"/>
                <a:cs typeface="Old Standard TT"/>
                <a:sym typeface="Old Standard TT"/>
              </a:rPr>
              <a:t>: selected data inside </a:t>
            </a:r>
            <a:r>
              <a:rPr lang="it" sz="1200">
                <a:solidFill>
                  <a:srgbClr val="000000"/>
                </a:solidFill>
                <a:highlight>
                  <a:srgbClr val="FFFFFF"/>
                </a:highlight>
                <a:latin typeface="Courier New"/>
                <a:ea typeface="Courier New"/>
                <a:cs typeface="Courier New"/>
                <a:sym typeface="Courier New"/>
              </a:rPr>
              <a:t>Hoosier_B1464run23.mat </a:t>
            </a:r>
            <a:r>
              <a:rPr lang="it" sz="1200">
                <a:solidFill>
                  <a:srgbClr val="000000"/>
                </a:solidFill>
                <a:highlight>
                  <a:srgbClr val="FFFFFF"/>
                </a:highlight>
                <a:latin typeface="Old Standard TT"/>
                <a:ea typeface="Old Standard TT"/>
                <a:cs typeface="Old Standard TT"/>
                <a:sym typeface="Old Standard TT"/>
              </a:rPr>
              <a:t>(related to the identification of lateral force and self-aligning moment)</a:t>
            </a:r>
            <a:r>
              <a:rPr lang="it" sz="1200">
                <a:solidFill>
                  <a:srgbClr val="000000"/>
                </a:solidFill>
                <a:highlight>
                  <a:srgbClr val="FFFFFF"/>
                </a:highlight>
                <a:latin typeface="Courier New"/>
                <a:ea typeface="Courier New"/>
                <a:cs typeface="Courier New"/>
                <a:sym typeface="Courier New"/>
              </a:rPr>
              <a:t> </a:t>
            </a:r>
            <a:r>
              <a:rPr lang="it" sz="1200">
                <a:solidFill>
                  <a:srgbClr val="000000"/>
                </a:solidFill>
                <a:highlight>
                  <a:srgbClr val="FFFFFF"/>
                </a:highlight>
                <a:latin typeface="Old Standard TT"/>
                <a:ea typeface="Old Standard TT"/>
                <a:cs typeface="Old Standard TT"/>
                <a:sym typeface="Old Standard TT"/>
              </a:rPr>
              <a:t>and </a:t>
            </a:r>
            <a:r>
              <a:rPr lang="it" sz="1200">
                <a:solidFill>
                  <a:srgbClr val="000000"/>
                </a:solidFill>
                <a:highlight>
                  <a:srgbClr val="FFFFFF"/>
                </a:highlight>
                <a:latin typeface="Courier New"/>
                <a:ea typeface="Courier New"/>
                <a:cs typeface="Courier New"/>
                <a:sym typeface="Courier New"/>
              </a:rPr>
              <a:t>Hoosier_B1464run30.mat </a:t>
            </a:r>
            <a:r>
              <a:rPr lang="it" sz="1200">
                <a:solidFill>
                  <a:srgbClr val="000000"/>
                </a:solidFill>
                <a:highlight>
                  <a:srgbClr val="FFFFFF"/>
                </a:highlight>
                <a:latin typeface="Old Standard TT"/>
                <a:ea typeface="Old Standard TT"/>
                <a:cs typeface="Old Standard TT"/>
                <a:sym typeface="Old Standard TT"/>
              </a:rPr>
              <a:t>(related to the identification of combined behaviour and pure longitudinal force)</a:t>
            </a:r>
            <a:endParaRPr>
              <a:latin typeface="Old Standard TT"/>
              <a:ea typeface="Old Standard TT"/>
              <a:cs typeface="Old Standard TT"/>
              <a:sym typeface="Old Standard TT"/>
            </a:endParaRPr>
          </a:p>
          <a:p>
            <a:pPr indent="-311150" lvl="0" marL="457200" rtl="0" algn="l">
              <a:spcBef>
                <a:spcPts val="0"/>
              </a:spcBef>
              <a:spcAft>
                <a:spcPts val="0"/>
              </a:spcAft>
              <a:buSzPts val="1300"/>
              <a:buFont typeface="Old Standard TT"/>
              <a:buChar char="●"/>
            </a:pPr>
            <a:r>
              <a:rPr b="1" lang="it">
                <a:latin typeface="Old Standard TT"/>
                <a:ea typeface="Old Standard TT"/>
                <a:cs typeface="Old Standard TT"/>
                <a:sym typeface="Old Standard TT"/>
              </a:rPr>
              <a:t>Set of conditions for each analysis</a:t>
            </a:r>
            <a:r>
              <a:rPr lang="it">
                <a:latin typeface="Old Standard TT"/>
                <a:ea typeface="Old Standard TT"/>
                <a:cs typeface="Old Standard TT"/>
                <a:sym typeface="Old Standard TT"/>
              </a:rPr>
              <a:t>: </a:t>
            </a:r>
            <a:r>
              <a:rPr i="1" lang="it">
                <a:latin typeface="Old Standard TT"/>
                <a:ea typeface="Old Standard TT"/>
                <a:cs typeface="Old Standard TT"/>
                <a:sym typeface="Old Standard TT"/>
              </a:rPr>
              <a:t>pure longitudinal force, pure lateral</a:t>
            </a:r>
            <a:r>
              <a:rPr i="1" lang="it">
                <a:latin typeface="Old Standard TT"/>
                <a:ea typeface="Old Standard TT"/>
                <a:cs typeface="Old Standard TT"/>
                <a:sym typeface="Old Standard TT"/>
              </a:rPr>
              <a:t> force</a:t>
            </a:r>
            <a:r>
              <a:rPr i="1" lang="it">
                <a:latin typeface="Old Standard TT"/>
                <a:ea typeface="Old Standard TT"/>
                <a:cs typeface="Old Standard TT"/>
                <a:sym typeface="Old Standard TT"/>
              </a:rPr>
              <a:t>, combined pure lateral</a:t>
            </a:r>
            <a:r>
              <a:rPr i="1" lang="it">
                <a:latin typeface="Old Standard TT"/>
                <a:ea typeface="Old Standard TT"/>
                <a:cs typeface="Old Standard TT"/>
                <a:sym typeface="Old Standard TT"/>
              </a:rPr>
              <a:t> force</a:t>
            </a:r>
            <a:r>
              <a:rPr i="1" lang="it">
                <a:latin typeface="Old Standard TT"/>
                <a:ea typeface="Old Standard TT"/>
                <a:cs typeface="Old Standard TT"/>
                <a:sym typeface="Old Standard TT"/>
              </a:rPr>
              <a:t>, combined pure longitudinal</a:t>
            </a:r>
            <a:r>
              <a:rPr i="1" lang="it">
                <a:latin typeface="Old Standard TT"/>
                <a:ea typeface="Old Standard TT"/>
                <a:cs typeface="Old Standard TT"/>
                <a:sym typeface="Old Standard TT"/>
              </a:rPr>
              <a:t> force</a:t>
            </a:r>
            <a:r>
              <a:rPr i="1" lang="it">
                <a:latin typeface="Old Standard TT"/>
                <a:ea typeface="Old Standard TT"/>
                <a:cs typeface="Old Standard TT"/>
                <a:sym typeface="Old Standard TT"/>
              </a:rPr>
              <a:t>, self-aligning moment</a:t>
            </a:r>
            <a:endParaRPr i="1">
              <a:latin typeface="Old Standard TT"/>
              <a:ea typeface="Old Standard TT"/>
              <a:cs typeface="Old Standard TT"/>
              <a:sym typeface="Old Standard TT"/>
            </a:endParaRPr>
          </a:p>
          <a:p>
            <a:pPr indent="-311150" lvl="0" marL="457200" rtl="0" algn="l">
              <a:spcBef>
                <a:spcPts val="0"/>
              </a:spcBef>
              <a:spcAft>
                <a:spcPts val="0"/>
              </a:spcAft>
              <a:buSzPts val="1300"/>
              <a:buChar char="●"/>
            </a:pPr>
            <a:r>
              <a:rPr b="1" lang="it">
                <a:latin typeface="Old Standard TT"/>
                <a:ea typeface="Old Standard TT"/>
                <a:cs typeface="Old Standard TT"/>
                <a:sym typeface="Old Standard TT"/>
              </a:rPr>
              <a:t>Optimization of the residuals</a:t>
            </a:r>
            <a:r>
              <a:rPr lang="it">
                <a:latin typeface="Old Standard TT"/>
                <a:ea typeface="Old Standard TT"/>
                <a:cs typeface="Old Standard TT"/>
                <a:sym typeface="Old Standard TT"/>
              </a:rPr>
              <a:t> using </a:t>
            </a:r>
            <a:r>
              <a:rPr b="1" lang="it" sz="1200">
                <a:solidFill>
                  <a:srgbClr val="000000"/>
                </a:solidFill>
                <a:highlight>
                  <a:srgbClr val="FFFFFF"/>
                </a:highlight>
                <a:latin typeface="Old Standard TT"/>
                <a:ea typeface="Old Standard TT"/>
                <a:cs typeface="Old Standard TT"/>
                <a:sym typeface="Old Standard TT"/>
              </a:rPr>
              <a:t>fmincon </a:t>
            </a:r>
            <a:r>
              <a:rPr lang="it" sz="1200">
                <a:solidFill>
                  <a:srgbClr val="000000"/>
                </a:solidFill>
                <a:highlight>
                  <a:srgbClr val="FFFFFF"/>
                </a:highlight>
                <a:latin typeface="Old Standard TT"/>
                <a:ea typeface="Old Standard TT"/>
                <a:cs typeface="Old Standard TT"/>
                <a:sym typeface="Old Standard TT"/>
              </a:rPr>
              <a:t>as non-linear Optimization Solver</a:t>
            </a:r>
            <a:endParaRPr sz="1200">
              <a:solidFill>
                <a:srgbClr val="000000"/>
              </a:solidFill>
              <a:highlight>
                <a:srgbClr val="FFFFFF"/>
              </a:highlight>
              <a:latin typeface="Old Standard TT"/>
              <a:ea typeface="Old Standard TT"/>
              <a:cs typeface="Old Standard TT"/>
              <a:sym typeface="Old Standard TT"/>
            </a:endParaRPr>
          </a:p>
          <a:p>
            <a:pPr indent="-304800" lvl="0" marL="457200" rtl="0" algn="l">
              <a:spcBef>
                <a:spcPts val="0"/>
              </a:spcBef>
              <a:spcAft>
                <a:spcPts val="0"/>
              </a:spcAft>
              <a:buClr>
                <a:srgbClr val="000000"/>
              </a:buClr>
              <a:buSzPts val="1200"/>
              <a:buFont typeface="Old Standard TT"/>
              <a:buChar char="●"/>
            </a:pPr>
            <a:r>
              <a:rPr b="1" lang="it" sz="1200">
                <a:solidFill>
                  <a:srgbClr val="000000"/>
                </a:solidFill>
                <a:highlight>
                  <a:srgbClr val="FFFFFF"/>
                </a:highlight>
                <a:latin typeface="Old Standard TT"/>
                <a:ea typeface="Old Standard TT"/>
                <a:cs typeface="Old Standard TT"/>
                <a:sym typeface="Old Standard TT"/>
              </a:rPr>
              <a:t>Initial guesses and boundaries vectors</a:t>
            </a:r>
            <a:r>
              <a:rPr lang="it" sz="1200">
                <a:solidFill>
                  <a:srgbClr val="000000"/>
                </a:solidFill>
                <a:highlight>
                  <a:srgbClr val="FFFFFF"/>
                </a:highlight>
                <a:latin typeface="Old Standard TT"/>
                <a:ea typeface="Old Standard TT"/>
                <a:cs typeface="Old Standard TT"/>
                <a:sym typeface="Old Standard TT"/>
              </a:rPr>
              <a:t> for the parameters to be optimized</a:t>
            </a:r>
            <a:endParaRPr sz="1200">
              <a:solidFill>
                <a:srgbClr val="000000"/>
              </a:solidFill>
              <a:highlight>
                <a:srgbClr val="FFFFFF"/>
              </a:highlight>
              <a:latin typeface="Old Standard TT"/>
              <a:ea typeface="Old Standard TT"/>
              <a:cs typeface="Old Standard TT"/>
              <a:sym typeface="Old Standard TT"/>
            </a:endParaRPr>
          </a:p>
          <a:p>
            <a:pPr indent="-304800" lvl="0" marL="457200" rtl="0" algn="l">
              <a:spcBef>
                <a:spcPts val="0"/>
              </a:spcBef>
              <a:spcAft>
                <a:spcPts val="0"/>
              </a:spcAft>
              <a:buClr>
                <a:srgbClr val="000000"/>
              </a:buClr>
              <a:buSzPts val="1200"/>
              <a:buFont typeface="Old Standard TT"/>
              <a:buChar char="●"/>
            </a:pPr>
            <a:r>
              <a:rPr lang="it" sz="1200">
                <a:solidFill>
                  <a:srgbClr val="000000"/>
                </a:solidFill>
                <a:highlight>
                  <a:srgbClr val="FFFFFF"/>
                </a:highlight>
                <a:latin typeface="Old Standard TT"/>
                <a:ea typeface="Old Standard TT"/>
                <a:cs typeface="Old Standard TT"/>
                <a:sym typeface="Old Standard TT"/>
              </a:rPr>
              <a:t>Save tyre data struct with all the </a:t>
            </a:r>
            <a:r>
              <a:rPr b="1" i="1" lang="it" sz="1200" u="sng">
                <a:solidFill>
                  <a:srgbClr val="000000"/>
                </a:solidFill>
                <a:highlight>
                  <a:srgbClr val="FFFFFF"/>
                </a:highlight>
                <a:latin typeface="Old Standard TT"/>
                <a:ea typeface="Old Standard TT"/>
                <a:cs typeface="Old Standard TT"/>
                <a:sym typeface="Old Standard TT"/>
              </a:rPr>
              <a:t>fitted tyre coefficients for MF96</a:t>
            </a:r>
            <a:endParaRPr b="1" i="1" sz="1200" u="sng">
              <a:solidFill>
                <a:srgbClr val="000000"/>
              </a:solidFill>
              <a:highlight>
                <a:srgbClr val="FFFFFF"/>
              </a:highlight>
              <a:latin typeface="Old Standard TT"/>
              <a:ea typeface="Old Standard TT"/>
              <a:cs typeface="Old Standard TT"/>
              <a:sym typeface="Old Standard TT"/>
            </a:endParaRPr>
          </a:p>
        </p:txBody>
      </p:sp>
      <p:pic>
        <p:nvPicPr>
          <p:cNvPr id="196" name="Google Shape;196;p21"/>
          <p:cNvPicPr preferRelativeResize="0"/>
          <p:nvPr/>
        </p:nvPicPr>
        <p:blipFill>
          <a:blip r:embed="rId3">
            <a:alphaModFix/>
          </a:blip>
          <a:stretch>
            <a:fillRect/>
          </a:stretch>
        </p:blipFill>
        <p:spPr>
          <a:xfrm>
            <a:off x="7599300" y="4102175"/>
            <a:ext cx="1138125" cy="677675"/>
          </a:xfrm>
          <a:prstGeom prst="rect">
            <a:avLst/>
          </a:prstGeom>
          <a:noFill/>
          <a:ln>
            <a:noFill/>
          </a:ln>
        </p:spPr>
      </p:pic>
      <p:sp>
        <p:nvSpPr>
          <p:cNvPr id="197" name="Google Shape;197;p21"/>
          <p:cNvSpPr/>
          <p:nvPr/>
        </p:nvSpPr>
        <p:spPr>
          <a:xfrm>
            <a:off x="5314950" y="3800475"/>
            <a:ext cx="352500" cy="123900"/>
          </a:xfrm>
          <a:prstGeom prst="rightArrow">
            <a:avLst>
              <a:gd fmla="val 50000" name="adj1"/>
              <a:gd fmla="val 50000" name="adj2"/>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txBox="1"/>
          <p:nvPr/>
        </p:nvSpPr>
        <p:spPr>
          <a:xfrm>
            <a:off x="5867400" y="3646875"/>
            <a:ext cx="1771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600">
                <a:solidFill>
                  <a:srgbClr val="FF0000"/>
                </a:solidFill>
                <a:latin typeface="Old Standard TT"/>
                <a:ea typeface="Old Standard TT"/>
                <a:cs typeface="Old Standard TT"/>
                <a:sym typeface="Old Standard TT"/>
              </a:rPr>
              <a:t>Data cropping</a:t>
            </a:r>
            <a:endParaRPr b="1" sz="1600">
              <a:solidFill>
                <a:srgbClr val="FF0000"/>
              </a:solidFill>
              <a:latin typeface="Old Standard TT"/>
              <a:ea typeface="Old Standard TT"/>
              <a:cs typeface="Old Standard TT"/>
              <a:sym typeface="Old Standard TT"/>
            </a:endParaRPr>
          </a:p>
        </p:txBody>
      </p:sp>
      <p:pic>
        <p:nvPicPr>
          <p:cNvPr id="199" name="Google Shape;199;p21"/>
          <p:cNvPicPr preferRelativeResize="0"/>
          <p:nvPr/>
        </p:nvPicPr>
        <p:blipFill>
          <a:blip r:embed="rId4">
            <a:alphaModFix/>
          </a:blip>
          <a:stretch>
            <a:fillRect/>
          </a:stretch>
        </p:blipFill>
        <p:spPr>
          <a:xfrm>
            <a:off x="666750" y="2667000"/>
            <a:ext cx="4490675" cy="2219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